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1"/>
  </p:notesMasterIdLst>
  <p:sldIdLst>
    <p:sldId id="261" r:id="rId2"/>
    <p:sldId id="282" r:id="rId3"/>
    <p:sldId id="264" r:id="rId4"/>
    <p:sldId id="271" r:id="rId5"/>
    <p:sldId id="266" r:id="rId6"/>
    <p:sldId id="267" r:id="rId7"/>
    <p:sldId id="268" r:id="rId8"/>
    <p:sldId id="269" r:id="rId9"/>
    <p:sldId id="270" r:id="rId10"/>
    <p:sldId id="272" r:id="rId11"/>
    <p:sldId id="273" r:id="rId12"/>
    <p:sldId id="274" r:id="rId13"/>
    <p:sldId id="276" r:id="rId14"/>
    <p:sldId id="275" r:id="rId15"/>
    <p:sldId id="277" r:id="rId16"/>
    <p:sldId id="257" r:id="rId17"/>
    <p:sldId id="279" r:id="rId18"/>
    <p:sldId id="280" r:id="rId19"/>
    <p:sldId id="28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p:cViewPr varScale="1">
        <p:scale>
          <a:sx n="108" d="100"/>
          <a:sy n="108" d="100"/>
        </p:scale>
        <p:origin x="170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0EA49-5DA9-4969-85A9-A07DB6675E39}" type="datetimeFigureOut">
              <a:rPr lang="en-US" smtClean="0"/>
              <a:pPr/>
              <a:t>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5672E-2F47-4768-BFA5-E7B23DAF94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5672E-2F47-4768-BFA5-E7B23DAF94D0}" type="slidenum">
              <a:rPr lang="en-US" smtClean="0"/>
              <a:pPr/>
              <a:t>2</a:t>
            </a:fld>
            <a:endParaRPr lang="en-US"/>
          </a:p>
        </p:txBody>
      </p:sp>
    </p:spTree>
    <p:extLst>
      <p:ext uri="{BB962C8B-B14F-4D97-AF65-F5344CB8AC3E}">
        <p14:creationId xmlns:p14="http://schemas.microsoft.com/office/powerpoint/2010/main" val="216469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5672E-2F47-4768-BFA5-E7B23DAF94D0}" type="slidenum">
              <a:rPr lang="en-US" smtClean="0"/>
              <a:pPr/>
              <a:t>4</a:t>
            </a:fld>
            <a:endParaRPr lang="en-US"/>
          </a:p>
        </p:txBody>
      </p:sp>
    </p:spTree>
    <p:extLst>
      <p:ext uri="{BB962C8B-B14F-4D97-AF65-F5344CB8AC3E}">
        <p14:creationId xmlns:p14="http://schemas.microsoft.com/office/powerpoint/2010/main" val="311985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5672E-2F47-4768-BFA5-E7B23DAF94D0}" type="slidenum">
              <a:rPr lang="en-US" smtClean="0"/>
              <a:pPr/>
              <a:t>16</a:t>
            </a:fld>
            <a:endParaRPr lang="en-US"/>
          </a:p>
        </p:txBody>
      </p:sp>
    </p:spTree>
    <p:extLst>
      <p:ext uri="{BB962C8B-B14F-4D97-AF65-F5344CB8AC3E}">
        <p14:creationId xmlns:p14="http://schemas.microsoft.com/office/powerpoint/2010/main" val="247922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22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69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456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576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06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414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8208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213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692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206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982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08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17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560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09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57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1/9/2019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60732979"/>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hyperlink" Target="mailto:Support@greenbackindia.com" TargetMode="External"/><Relationship Id="rId3" Type="http://schemas.openxmlformats.org/officeDocument/2006/relationships/image" Target="../media/image37.jpg"/><Relationship Id="rId7" Type="http://schemas.openxmlformats.org/officeDocument/2006/relationships/hyperlink" Target="tel:+9319739616" TargetMode="Externa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tel:+8901085906" TargetMode="External"/><Relationship Id="rId5" Type="http://schemas.openxmlformats.org/officeDocument/2006/relationships/hyperlink" Target="tel:+7410859067" TargetMode="External"/><Relationship Id="rId4" Type="http://schemas.openxmlformats.org/officeDocument/2006/relationships/image" Target="../media/image3.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healthline.com/health/7-amazing-uses-aloe-vera"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10169" y="3733800"/>
            <a:ext cx="8760781" cy="2971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110169" y="24607"/>
            <a:ext cx="8760781" cy="3578441"/>
          </a:xfrm>
          <a:prstGeom prst="rect">
            <a:avLst/>
          </a:prstGeom>
          <a:noFill/>
          <a:ln w="9525">
            <a:noFill/>
            <a:miter lim="800000"/>
            <a:headEnd/>
            <a:tailEnd/>
          </a:ln>
          <a:effectLst/>
        </p:spPr>
      </p:pic>
      <p:sp>
        <p:nvSpPr>
          <p:cNvPr id="6" name="TextBox 5"/>
          <p:cNvSpPr txBox="1"/>
          <p:nvPr/>
        </p:nvSpPr>
        <p:spPr>
          <a:xfrm>
            <a:off x="3463261" y="6248400"/>
            <a:ext cx="3321968" cy="369332"/>
          </a:xfrm>
          <a:prstGeom prst="rect">
            <a:avLst/>
          </a:prstGeom>
          <a:noFill/>
        </p:spPr>
        <p:txBody>
          <a:bodyPr wrap="square" rtlCol="0">
            <a:spAutoFit/>
          </a:bodyPr>
          <a:lstStyle/>
          <a:p>
            <a:r>
              <a:rPr lang="en-IN" dirty="0">
                <a:solidFill>
                  <a:schemeClr val="bg1">
                    <a:lumMod val="75000"/>
                    <a:lumOff val="25000"/>
                  </a:schemeClr>
                </a:solidFill>
                <a:latin typeface="Bauhaus 93" panose="04030905020B02020C02" pitchFamily="82" charset="0"/>
              </a:rPr>
              <a:t>Greeback Helthcare Pvt Ltd</a:t>
            </a:r>
            <a:endParaRPr lang="en-US" dirty="0">
              <a:solidFill>
                <a:schemeClr val="bg1">
                  <a:lumMod val="75000"/>
                  <a:lumOff val="25000"/>
                </a:schemeClr>
              </a:solidFill>
              <a:latin typeface="Bauhaus 93" panose="04030905020B02020C02" pitchFamily="82" charset="0"/>
            </a:endParaRPr>
          </a:p>
        </p:txBody>
      </p:sp>
      <p:sp>
        <p:nvSpPr>
          <p:cNvPr id="7" name="Rectangle 6">
            <a:extLst>
              <a:ext uri="{FF2B5EF4-FFF2-40B4-BE49-F238E27FC236}">
                <a16:creationId xmlns:a16="http://schemas.microsoft.com/office/drawing/2014/main" id="{0B840946-AD28-4421-B575-9541DBBB86FE}"/>
              </a:ext>
            </a:extLst>
          </p:cNvPr>
          <p:cNvSpPr/>
          <p:nvPr/>
        </p:nvSpPr>
        <p:spPr>
          <a:xfrm>
            <a:off x="3605409" y="40504"/>
            <a:ext cx="184730" cy="923330"/>
          </a:xfrm>
          <a:prstGeom prst="rect">
            <a:avLst/>
          </a:prstGeom>
          <a:noFill/>
        </p:spPr>
        <p:txBody>
          <a:bodyPr wrap="none" lIns="91440" tIns="45720" rIns="91440" bIns="45720">
            <a:spAutoFit/>
          </a:bodyPr>
          <a:lstStyle/>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 name="Picture 9" descr="logo.png">
            <a:extLst>
              <a:ext uri="{FF2B5EF4-FFF2-40B4-BE49-F238E27FC236}">
                <a16:creationId xmlns:a16="http://schemas.microsoft.com/office/drawing/2014/main" id="{0D10E9FF-2C23-44A1-8AA0-D40CF039F171}"/>
              </a:ext>
            </a:extLst>
          </p:cNvPr>
          <p:cNvPicPr>
            <a:picLocks noChangeAspect="1"/>
          </p:cNvPicPr>
          <p:nvPr/>
        </p:nvPicPr>
        <p:blipFill>
          <a:blip r:embed="rId4"/>
          <a:stretch>
            <a:fillRect/>
          </a:stretch>
        </p:blipFill>
        <p:spPr>
          <a:xfrm>
            <a:off x="6528840" y="24607"/>
            <a:ext cx="2504991" cy="1052433"/>
          </a:xfrm>
          <a:prstGeom prst="rect">
            <a:avLst/>
          </a:prstGeom>
        </p:spPr>
      </p:pic>
      <p:sp>
        <p:nvSpPr>
          <p:cNvPr id="8" name="Rectangle 7">
            <a:extLst>
              <a:ext uri="{FF2B5EF4-FFF2-40B4-BE49-F238E27FC236}">
                <a16:creationId xmlns:a16="http://schemas.microsoft.com/office/drawing/2014/main" id="{FB93E1F1-4CCB-45CF-9F28-383ED6E9A1A8}"/>
              </a:ext>
            </a:extLst>
          </p:cNvPr>
          <p:cNvSpPr/>
          <p:nvPr/>
        </p:nvSpPr>
        <p:spPr>
          <a:xfrm>
            <a:off x="1539369" y="56401"/>
            <a:ext cx="384778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Bauhaus 93" panose="04030905020B02020C02" pitchFamily="82" charset="0"/>
              </a:rPr>
              <a:t>Welcome to</a:t>
            </a:r>
          </a:p>
        </p:txBody>
      </p:sp>
      <p:sp>
        <p:nvSpPr>
          <p:cNvPr id="9" name="Rectangle 8">
            <a:extLst>
              <a:ext uri="{FF2B5EF4-FFF2-40B4-BE49-F238E27FC236}">
                <a16:creationId xmlns:a16="http://schemas.microsoft.com/office/drawing/2014/main" id="{FACBF293-792C-4F0A-9645-29C41D92504B}"/>
              </a:ext>
            </a:extLst>
          </p:cNvPr>
          <p:cNvSpPr/>
          <p:nvPr/>
        </p:nvSpPr>
        <p:spPr>
          <a:xfrm>
            <a:off x="381000" y="2521206"/>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11" name="Picture 8" descr="Image result for together everyone achieve more">
            <a:extLst>
              <a:ext uri="{FF2B5EF4-FFF2-40B4-BE49-F238E27FC236}">
                <a16:creationId xmlns:a16="http://schemas.microsoft.com/office/drawing/2014/main" id="{8A23A73D-1CEB-48B0-AB9E-D1D785DB8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831" y="2667000"/>
            <a:ext cx="3147862" cy="1405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enjoy helth picture">
            <a:extLst>
              <a:ext uri="{FF2B5EF4-FFF2-40B4-BE49-F238E27FC236}">
                <a16:creationId xmlns:a16="http://schemas.microsoft.com/office/drawing/2014/main" id="{0D5AD03B-1881-4A4A-B151-88DE33A7E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04" y="1447800"/>
            <a:ext cx="7881896"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E90628-E356-4311-946E-F81EEEFBF998}"/>
              </a:ext>
            </a:extLst>
          </p:cNvPr>
          <p:cNvSpPr/>
          <p:nvPr/>
        </p:nvSpPr>
        <p:spPr>
          <a:xfrm>
            <a:off x="4495800" y="2384942"/>
            <a:ext cx="4648200" cy="1200329"/>
          </a:xfrm>
          <a:prstGeom prst="rect">
            <a:avLst/>
          </a:prstGeom>
          <a:solidFill>
            <a:schemeClr val="accent1">
              <a:lumMod val="40000"/>
              <a:lumOff val="60000"/>
            </a:schemeClr>
          </a:solidFill>
        </p:spPr>
        <p:txBody>
          <a:bodyPr wrap="square" lIns="91440" tIns="45720" rIns="91440" bIns="45720">
            <a:spAutoFit/>
          </a:bodyPr>
          <a:lstStyle/>
          <a:p>
            <a:pPr algn="ctr"/>
            <a:r>
              <a:rPr lang="en-US" sz="3600" b="1" dirty="0">
                <a:ln w="0"/>
                <a:solidFill>
                  <a:schemeClr val="bg1"/>
                </a:solidFill>
                <a:effectLst>
                  <a:outerShdw blurRad="38100" dist="19050" dir="2700000" algn="tl" rotWithShape="0">
                    <a:schemeClr val="dk1">
                      <a:alpha val="40000"/>
                    </a:schemeClr>
                  </a:outerShdw>
                </a:effectLst>
                <a:latin typeface="Bauhaus 93" panose="04030905020B02020C02" pitchFamily="82" charset="0"/>
              </a:rPr>
              <a:t>Enjoy your healthy life with smile</a:t>
            </a:r>
            <a:endParaRPr lang="en-US" sz="3600" b="1" cap="none" spc="0" dirty="0">
              <a:ln w="0"/>
              <a:solidFill>
                <a:schemeClr val="bg1"/>
              </a:solidFill>
              <a:effectLst>
                <a:outerShdw blurRad="38100" dist="19050" dir="2700000" algn="tl" rotWithShape="0">
                  <a:schemeClr val="dk1">
                    <a:alpha val="40000"/>
                  </a:schemeClr>
                </a:outerShdw>
              </a:effectLst>
              <a:latin typeface="Bauhaus 93" panose="04030905020B02020C02" pitchFamily="82" charset="0"/>
            </a:endParaRPr>
          </a:p>
        </p:txBody>
      </p:sp>
      <p:pic>
        <p:nvPicPr>
          <p:cNvPr id="6" name="Picture 5" descr="logo.png">
            <a:extLst>
              <a:ext uri="{FF2B5EF4-FFF2-40B4-BE49-F238E27FC236}">
                <a16:creationId xmlns:a16="http://schemas.microsoft.com/office/drawing/2014/main" id="{DB7695E5-3844-4D42-B5C3-C4B27ABD20D9}"/>
              </a:ext>
            </a:extLst>
          </p:cNvPr>
          <p:cNvPicPr>
            <a:picLocks noChangeAspect="1"/>
          </p:cNvPicPr>
          <p:nvPr/>
        </p:nvPicPr>
        <p:blipFill>
          <a:blip r:embed="rId3"/>
          <a:stretch>
            <a:fillRect/>
          </a:stretch>
        </p:blipFill>
        <p:spPr>
          <a:xfrm>
            <a:off x="6639009" y="0"/>
            <a:ext cx="2504991" cy="900033"/>
          </a:xfrm>
          <a:prstGeom prst="rect">
            <a:avLst/>
          </a:prstGeom>
        </p:spPr>
      </p:pic>
      <p:sp>
        <p:nvSpPr>
          <p:cNvPr id="3" name="Rectangle 2">
            <a:extLst>
              <a:ext uri="{FF2B5EF4-FFF2-40B4-BE49-F238E27FC236}">
                <a16:creationId xmlns:a16="http://schemas.microsoft.com/office/drawing/2014/main" id="{C44E6429-4D12-48FF-8F21-CD99D779D3A2}"/>
              </a:ext>
            </a:extLst>
          </p:cNvPr>
          <p:cNvSpPr/>
          <p:nvPr/>
        </p:nvSpPr>
        <p:spPr>
          <a:xfrm>
            <a:off x="2971800" y="1766621"/>
            <a:ext cx="6172200" cy="523220"/>
          </a:xfrm>
          <a:prstGeom prst="rect">
            <a:avLst/>
          </a:prstGeom>
          <a:solidFill>
            <a:srgbClr val="92D050"/>
          </a:solid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Bauhaus 93" panose="04030905020B02020C02" pitchFamily="82" charset="0"/>
              </a:rPr>
              <a:t>Greenback</a:t>
            </a:r>
            <a:r>
              <a:rPr lang="en-US" sz="2800" dirty="0">
                <a:ln w="0"/>
                <a:effectLst>
                  <a:outerShdw blurRad="38100" dist="19050" dir="2700000" algn="tl" rotWithShape="0">
                    <a:schemeClr val="dk1">
                      <a:alpha val="40000"/>
                    </a:schemeClr>
                  </a:outerShdw>
                </a:effectLst>
              </a:rPr>
              <a:t> </a:t>
            </a:r>
            <a:r>
              <a:rPr lang="en-US" sz="2800" b="1" dirty="0">
                <a:ln w="0"/>
                <a:solidFill>
                  <a:schemeClr val="bg1"/>
                </a:solidFill>
                <a:effectLst>
                  <a:outerShdw blurRad="38100" dist="19050" dir="2700000" algn="tl" rotWithShape="0">
                    <a:schemeClr val="dk1">
                      <a:alpha val="40000"/>
                    </a:schemeClr>
                  </a:outerShdw>
                </a:effectLst>
                <a:latin typeface="Agency FB" panose="020B0503020202020204" pitchFamily="34" charset="0"/>
              </a:rPr>
              <a:t>health kit worth of</a:t>
            </a:r>
            <a:r>
              <a:rPr lang="en-US" sz="2800" b="1" dirty="0">
                <a:ln w="0"/>
                <a:effectLst>
                  <a:outerShdw blurRad="38100" dist="19050" dir="2700000" algn="tl" rotWithShape="0">
                    <a:schemeClr val="dk1">
                      <a:alpha val="40000"/>
                    </a:schemeClr>
                  </a:outerShdw>
                </a:effectLst>
                <a:latin typeface="Agency FB" panose="020B0503020202020204" pitchFamily="34" charset="0"/>
              </a:rPr>
              <a:t> 6500</a:t>
            </a:r>
            <a:r>
              <a:rPr lang="en-US" sz="2800" dirty="0">
                <a:ln w="0"/>
                <a:effectLst>
                  <a:outerShdw blurRad="38100" dist="19050" dir="2700000" algn="tl" rotWithShape="0">
                    <a:schemeClr val="dk1">
                      <a:alpha val="40000"/>
                    </a:schemeClr>
                  </a:outerShdw>
                </a:effectLst>
                <a:latin typeface="Agency FB" panose="020B0503020202020204" pitchFamily="34" charset="0"/>
              </a:rPr>
              <a:t> </a:t>
            </a:r>
            <a:r>
              <a:rPr lang="en-US" sz="2800" b="1" dirty="0">
                <a:ln w="0"/>
                <a:solidFill>
                  <a:schemeClr val="bg1"/>
                </a:solidFill>
                <a:effectLst>
                  <a:outerShdw blurRad="38100" dist="19050" dir="2700000" algn="tl" rotWithShape="0">
                    <a:schemeClr val="dk1">
                      <a:alpha val="40000"/>
                    </a:schemeClr>
                  </a:outerShdw>
                </a:effectLst>
                <a:latin typeface="Agency FB" panose="020B0503020202020204" pitchFamily="34" charset="0"/>
              </a:rPr>
              <a:t>Rs only</a:t>
            </a:r>
            <a:endParaRPr lang="en-US" sz="2800" b="1" cap="none" spc="0" dirty="0">
              <a:ln w="0"/>
              <a:solidFill>
                <a:schemeClr val="bg1"/>
              </a:solidFill>
              <a:effectLst>
                <a:outerShdw blurRad="38100" dist="19050" dir="2700000" algn="tl" rotWithShape="0">
                  <a:schemeClr val="dk1">
                    <a:alpha val="40000"/>
                  </a:schemeClr>
                </a:outerShdw>
              </a:effectLst>
              <a:latin typeface="Agency FB" panose="020B0503020202020204" pitchFamily="34" charset="0"/>
            </a:endParaRPr>
          </a:p>
        </p:txBody>
      </p:sp>
      <p:pic>
        <p:nvPicPr>
          <p:cNvPr id="7" name="Picture 8" descr="Image result for together everyone achieve more">
            <a:extLst>
              <a:ext uri="{FF2B5EF4-FFF2-40B4-BE49-F238E27FC236}">
                <a16:creationId xmlns:a16="http://schemas.microsoft.com/office/drawing/2014/main" id="{0E6AB27D-51C9-4AE2-8103-5210FB94B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39" y="4208397"/>
            <a:ext cx="3147862" cy="14057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D635D0E-CEAA-4164-BC2B-17D6CA8FCA97}"/>
              </a:ext>
            </a:extLst>
          </p:cNvPr>
          <p:cNvSpPr/>
          <p:nvPr/>
        </p:nvSpPr>
        <p:spPr>
          <a:xfrm>
            <a:off x="271504" y="47045"/>
            <a:ext cx="5367296" cy="923330"/>
          </a:xfrm>
          <a:prstGeom prst="rect">
            <a:avLst/>
          </a:prstGeom>
        </p:spPr>
        <p:txBody>
          <a:bodyPr wrap="square">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spTree>
    <p:extLst>
      <p:ext uri="{BB962C8B-B14F-4D97-AF65-F5344CB8AC3E}">
        <p14:creationId xmlns:p14="http://schemas.microsoft.com/office/powerpoint/2010/main" val="47623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a:extLst>
              <a:ext uri="{FF2B5EF4-FFF2-40B4-BE49-F238E27FC236}">
                <a16:creationId xmlns:a16="http://schemas.microsoft.com/office/drawing/2014/main" id="{33B61F87-76C9-417E-BD5E-414A3F333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0543"/>
            <a:ext cx="8534400" cy="53336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a:extLst>
              <a:ext uri="{FF2B5EF4-FFF2-40B4-BE49-F238E27FC236}">
                <a16:creationId xmlns:a16="http://schemas.microsoft.com/office/drawing/2014/main" id="{9372675C-DF6A-478D-8595-4C240E21C6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007" y="4494427"/>
            <a:ext cx="3123981" cy="22525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descr="logo.png">
            <a:extLst>
              <a:ext uri="{FF2B5EF4-FFF2-40B4-BE49-F238E27FC236}">
                <a16:creationId xmlns:a16="http://schemas.microsoft.com/office/drawing/2014/main" id="{9B5F7254-23AC-4C08-BB28-61EB2CB48540}"/>
              </a:ext>
            </a:extLst>
          </p:cNvPr>
          <p:cNvPicPr>
            <a:picLocks noChangeAspect="1"/>
          </p:cNvPicPr>
          <p:nvPr/>
        </p:nvPicPr>
        <p:blipFill>
          <a:blip r:embed="rId4"/>
          <a:stretch>
            <a:fillRect/>
          </a:stretch>
        </p:blipFill>
        <p:spPr>
          <a:xfrm>
            <a:off x="6705600" y="-113728"/>
            <a:ext cx="2504991" cy="1052433"/>
          </a:xfrm>
          <a:prstGeom prst="rect">
            <a:avLst/>
          </a:prstGeom>
        </p:spPr>
      </p:pic>
      <p:pic>
        <p:nvPicPr>
          <p:cNvPr id="6150" name="Picture 6" descr="Image result for multi level marketing">
            <a:extLst>
              <a:ext uri="{FF2B5EF4-FFF2-40B4-BE49-F238E27FC236}">
                <a16:creationId xmlns:a16="http://schemas.microsoft.com/office/drawing/2014/main" id="{648C4903-AD60-4DD6-8360-EE99B450F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46" y="1161497"/>
            <a:ext cx="5869804" cy="31301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E2E84E1-5C87-4D34-BB99-AE4F7656B5DF}"/>
              </a:ext>
            </a:extLst>
          </p:cNvPr>
          <p:cNvSpPr/>
          <p:nvPr/>
        </p:nvSpPr>
        <p:spPr>
          <a:xfrm>
            <a:off x="115031" y="204494"/>
            <a:ext cx="7123969" cy="584775"/>
          </a:xfrm>
          <a:prstGeom prst="rect">
            <a:avLst/>
          </a:prstGeom>
        </p:spPr>
        <p:txBody>
          <a:bodyPr wrap="square">
            <a:spAutoFit/>
          </a:bodyPr>
          <a:lstStyle/>
          <a:p>
            <a:r>
              <a:rPr lang="en-US" sz="3200" dirty="0">
                <a:latin typeface="Bauhaus 93" panose="04030905020B02020C02" pitchFamily="82" charset="0"/>
              </a:rPr>
              <a:t>Green Back India </a:t>
            </a:r>
            <a:r>
              <a:rPr lang="en-US" sz="1600" b="1" dirty="0">
                <a:latin typeface="Bradley Hand ITC" panose="03070402050302030203" pitchFamily="66" charset="0"/>
              </a:rPr>
              <a:t>the best opportunity once in a life</a:t>
            </a:r>
          </a:p>
        </p:txBody>
      </p:sp>
      <p:graphicFrame>
        <p:nvGraphicFramePr>
          <p:cNvPr id="3" name="Table 2">
            <a:extLst>
              <a:ext uri="{FF2B5EF4-FFF2-40B4-BE49-F238E27FC236}">
                <a16:creationId xmlns:a16="http://schemas.microsoft.com/office/drawing/2014/main" id="{500D0454-79BC-4FB2-B87C-63B6F07989F6}"/>
              </a:ext>
            </a:extLst>
          </p:cNvPr>
          <p:cNvGraphicFramePr>
            <a:graphicFrameLocks noGrp="1"/>
          </p:cNvGraphicFramePr>
          <p:nvPr>
            <p:extLst>
              <p:ext uri="{D42A27DB-BD31-4B8C-83A1-F6EECF244321}">
                <p14:modId xmlns:p14="http://schemas.microsoft.com/office/powerpoint/2010/main" val="4070819241"/>
              </p:ext>
            </p:extLst>
          </p:nvPr>
        </p:nvGraphicFramePr>
        <p:xfrm>
          <a:off x="880924" y="1161497"/>
          <a:ext cx="2514600" cy="14329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40855562"/>
                    </a:ext>
                  </a:extLst>
                </a:gridCol>
              </a:tblGrid>
              <a:tr h="527048">
                <a:tc>
                  <a:txBody>
                    <a:bodyPr/>
                    <a:lstStyle/>
                    <a:p>
                      <a:r>
                        <a:rPr lang="en-US" dirty="0">
                          <a:latin typeface="Bauhaus 93" panose="04030905020B02020C02" pitchFamily="82" charset="0"/>
                        </a:rPr>
                        <a:t>One Goal</a:t>
                      </a:r>
                    </a:p>
                  </a:txBody>
                  <a:tcPr/>
                </a:tc>
                <a:extLst>
                  <a:ext uri="{0D108BD9-81ED-4DB2-BD59-A6C34878D82A}">
                    <a16:rowId xmlns:a16="http://schemas.microsoft.com/office/drawing/2014/main" val="3117243332"/>
                  </a:ext>
                </a:extLst>
              </a:tr>
              <a:tr h="452966">
                <a:tc>
                  <a:txBody>
                    <a:bodyPr/>
                    <a:lstStyle/>
                    <a:p>
                      <a:r>
                        <a:rPr lang="en-US" dirty="0">
                          <a:latin typeface="Bauhaus 93" panose="04030905020B02020C02" pitchFamily="82" charset="0"/>
                        </a:rPr>
                        <a:t>One Passion</a:t>
                      </a:r>
                    </a:p>
                  </a:txBody>
                  <a:tcPr/>
                </a:tc>
                <a:extLst>
                  <a:ext uri="{0D108BD9-81ED-4DB2-BD59-A6C34878D82A}">
                    <a16:rowId xmlns:a16="http://schemas.microsoft.com/office/drawing/2014/main" val="1897421184"/>
                  </a:ext>
                </a:extLst>
              </a:tr>
              <a:tr h="452966">
                <a:tc>
                  <a:txBody>
                    <a:bodyPr/>
                    <a:lstStyle/>
                    <a:p>
                      <a:r>
                        <a:rPr lang="en-US" dirty="0">
                          <a:latin typeface="Bauhaus 93" panose="04030905020B02020C02" pitchFamily="82" charset="0"/>
                        </a:rPr>
                        <a:t>One team</a:t>
                      </a:r>
                    </a:p>
                  </a:txBody>
                  <a:tcPr/>
                </a:tc>
                <a:extLst>
                  <a:ext uri="{0D108BD9-81ED-4DB2-BD59-A6C34878D82A}">
                    <a16:rowId xmlns:a16="http://schemas.microsoft.com/office/drawing/2014/main" val="799335899"/>
                  </a:ext>
                </a:extLst>
              </a:tr>
            </a:tbl>
          </a:graphicData>
        </a:graphic>
      </p:graphicFrame>
      <p:pic>
        <p:nvPicPr>
          <p:cNvPr id="6152" name="Picture 8" descr="Image result for together everyone achieve more">
            <a:extLst>
              <a:ext uri="{FF2B5EF4-FFF2-40B4-BE49-F238E27FC236}">
                <a16:creationId xmlns:a16="http://schemas.microsoft.com/office/drawing/2014/main" id="{E2DE5AB1-5179-4B40-BB92-4ECFFD50B5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046" y="4291611"/>
            <a:ext cx="4476750" cy="190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9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ur vision">
            <a:extLst>
              <a:ext uri="{FF2B5EF4-FFF2-40B4-BE49-F238E27FC236}">
                <a16:creationId xmlns:a16="http://schemas.microsoft.com/office/drawing/2014/main" id="{AFA1A191-AE5B-4311-BB76-9A0C66F93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912225"/>
            <a:ext cx="8229600" cy="22506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png">
            <a:extLst>
              <a:ext uri="{FF2B5EF4-FFF2-40B4-BE49-F238E27FC236}">
                <a16:creationId xmlns:a16="http://schemas.microsoft.com/office/drawing/2014/main" id="{D2A3D089-ED15-4635-B1E5-77AC0B44DA3E}"/>
              </a:ext>
            </a:extLst>
          </p:cNvPr>
          <p:cNvPicPr>
            <a:picLocks noChangeAspect="1"/>
          </p:cNvPicPr>
          <p:nvPr/>
        </p:nvPicPr>
        <p:blipFill>
          <a:blip r:embed="rId3"/>
          <a:stretch>
            <a:fillRect/>
          </a:stretch>
        </p:blipFill>
        <p:spPr>
          <a:xfrm>
            <a:off x="6639009" y="-79552"/>
            <a:ext cx="2504991" cy="1052433"/>
          </a:xfrm>
          <a:prstGeom prst="rect">
            <a:avLst/>
          </a:prstGeom>
        </p:spPr>
      </p:pic>
      <p:sp>
        <p:nvSpPr>
          <p:cNvPr id="2" name="Rectangle 1">
            <a:extLst>
              <a:ext uri="{FF2B5EF4-FFF2-40B4-BE49-F238E27FC236}">
                <a16:creationId xmlns:a16="http://schemas.microsoft.com/office/drawing/2014/main" id="{4C64BFC7-DE76-421D-BBF7-3D303FBDA8FC}"/>
              </a:ext>
            </a:extLst>
          </p:cNvPr>
          <p:cNvSpPr/>
          <p:nvPr/>
        </p:nvSpPr>
        <p:spPr>
          <a:xfrm>
            <a:off x="228600" y="2362200"/>
            <a:ext cx="8001000" cy="584775"/>
          </a:xfrm>
          <a:prstGeom prst="rect">
            <a:avLst/>
          </a:prstGeom>
          <a:noFill/>
        </p:spPr>
        <p:txBody>
          <a:bodyPr wrap="square" lIns="91440" tIns="45720" rIns="91440" bIns="45720">
            <a:spAutoFit/>
          </a:bodyPr>
          <a:lstStyle/>
          <a:p>
            <a:pPr algn="ctr"/>
            <a:r>
              <a:rPr lang="en-US" sz="3200" b="1" cap="none" spc="0" dirty="0">
                <a:ln w="0"/>
                <a:solidFill>
                  <a:schemeClr val="bg1"/>
                </a:solidFill>
                <a:effectLst>
                  <a:outerShdw blurRad="38100" dist="19050" dir="2700000" algn="tl" rotWithShape="0">
                    <a:schemeClr val="dk1">
                      <a:alpha val="40000"/>
                    </a:schemeClr>
                  </a:outerShdw>
                </a:effectLst>
                <a:latin typeface="Bradley Hand ITC" panose="03070402050302030203" pitchFamily="66" charset="0"/>
              </a:rPr>
              <a:t>Simple </a:t>
            </a:r>
            <a:r>
              <a:rPr lang="en-US" sz="1600" b="0" cap="none" spc="0" dirty="0">
                <a:ln w="0"/>
                <a:solidFill>
                  <a:schemeClr val="bg1"/>
                </a:solidFill>
                <a:effectLst>
                  <a:outerShdw blurRad="38100" dist="19050" dir="2700000" algn="tl" rotWithShape="0">
                    <a:schemeClr val="dk1">
                      <a:alpha val="40000"/>
                    </a:schemeClr>
                  </a:outerShdw>
                </a:effectLst>
                <a:latin typeface="Bahnschrift Light"/>
              </a:rPr>
              <a:t>and beneficial Ways To Acquire Quick Leads For Multi-level Marketing </a:t>
            </a:r>
            <a:r>
              <a:rPr lang="en-US" sz="1600" b="0" cap="none" spc="0" dirty="0">
                <a:ln w="0"/>
                <a:solidFill>
                  <a:schemeClr val="tx1"/>
                </a:solidFill>
                <a:effectLst>
                  <a:outerShdw blurRad="38100" dist="19050" dir="2700000" algn="tl" rotWithShape="0">
                    <a:schemeClr val="dk1">
                      <a:alpha val="40000"/>
                    </a:schemeClr>
                  </a:outerShdw>
                </a:effectLst>
                <a:latin typeface="Bahnschrift Light"/>
              </a:rPr>
              <a:t>Business</a:t>
            </a:r>
          </a:p>
        </p:txBody>
      </p:sp>
      <p:pic>
        <p:nvPicPr>
          <p:cNvPr id="6" name="Picture 4" descr="Image result for vision statement multi level marketing company">
            <a:extLst>
              <a:ext uri="{FF2B5EF4-FFF2-40B4-BE49-F238E27FC236}">
                <a16:creationId xmlns:a16="http://schemas.microsoft.com/office/drawing/2014/main" id="{2C66C875-44ED-4A8A-BF3E-916C44F08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2" y="3251250"/>
            <a:ext cx="3657600" cy="24681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BED094-A609-4708-8E31-EDF12D7FA301}"/>
              </a:ext>
            </a:extLst>
          </p:cNvPr>
          <p:cNvSpPr/>
          <p:nvPr/>
        </p:nvSpPr>
        <p:spPr>
          <a:xfrm>
            <a:off x="76201" y="-99497"/>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graphicFrame>
        <p:nvGraphicFramePr>
          <p:cNvPr id="8" name="Table 7">
            <a:extLst>
              <a:ext uri="{FF2B5EF4-FFF2-40B4-BE49-F238E27FC236}">
                <a16:creationId xmlns:a16="http://schemas.microsoft.com/office/drawing/2014/main" id="{B9C98DB8-3D4C-4063-9178-935FD8C9C4DD}"/>
              </a:ext>
            </a:extLst>
          </p:cNvPr>
          <p:cNvGraphicFramePr>
            <a:graphicFrameLocks noGrp="1"/>
          </p:cNvGraphicFramePr>
          <p:nvPr>
            <p:extLst>
              <p:ext uri="{D42A27DB-BD31-4B8C-83A1-F6EECF244321}">
                <p14:modId xmlns:p14="http://schemas.microsoft.com/office/powerpoint/2010/main" val="1943227209"/>
              </p:ext>
            </p:extLst>
          </p:nvPr>
        </p:nvGraphicFramePr>
        <p:xfrm>
          <a:off x="2552698" y="3162858"/>
          <a:ext cx="5788242" cy="1090914"/>
        </p:xfrm>
        <a:graphic>
          <a:graphicData uri="http://schemas.openxmlformats.org/drawingml/2006/table">
            <a:tbl>
              <a:tblPr firstRow="1" bandRow="1">
                <a:tableStyleId>{5C22544A-7EE6-4342-B048-85BDC9FD1C3A}</a:tableStyleId>
              </a:tblPr>
              <a:tblGrid>
                <a:gridCol w="1827865">
                  <a:extLst>
                    <a:ext uri="{9D8B030D-6E8A-4147-A177-3AD203B41FA5}">
                      <a16:colId xmlns:a16="http://schemas.microsoft.com/office/drawing/2014/main" val="3785716374"/>
                    </a:ext>
                  </a:extLst>
                </a:gridCol>
                <a:gridCol w="1981491">
                  <a:extLst>
                    <a:ext uri="{9D8B030D-6E8A-4147-A177-3AD203B41FA5}">
                      <a16:colId xmlns:a16="http://schemas.microsoft.com/office/drawing/2014/main" val="1144748814"/>
                    </a:ext>
                  </a:extLst>
                </a:gridCol>
                <a:gridCol w="1978886">
                  <a:extLst>
                    <a:ext uri="{9D8B030D-6E8A-4147-A177-3AD203B41FA5}">
                      <a16:colId xmlns:a16="http://schemas.microsoft.com/office/drawing/2014/main" val="1905149401"/>
                    </a:ext>
                  </a:extLst>
                </a:gridCol>
              </a:tblGrid>
              <a:tr h="1090914">
                <a:tc>
                  <a:txBody>
                    <a:bodyPr/>
                    <a:lstStyle/>
                    <a:p>
                      <a:r>
                        <a:rPr lang="en-US" dirty="0"/>
                        <a:t>INTEGRITY</a:t>
                      </a:r>
                    </a:p>
                    <a:p>
                      <a:r>
                        <a:rPr lang="en-US" sz="1000" b="1" dirty="0"/>
                        <a:t>Take pride in everything that is fair, honest and knowledgeable and build trust in every situation</a:t>
                      </a:r>
                    </a:p>
                  </a:txBody>
                  <a:tcPr>
                    <a:solidFill>
                      <a:schemeClr val="accent1">
                        <a:lumMod val="75000"/>
                      </a:schemeClr>
                    </a:solidFill>
                  </a:tcPr>
                </a:tc>
                <a:tc>
                  <a:txBody>
                    <a:bodyPr/>
                    <a:lstStyle/>
                    <a:p>
                      <a:r>
                        <a:rPr lang="en-US" dirty="0"/>
                        <a:t>LEADERSHIP</a:t>
                      </a:r>
                    </a:p>
                    <a:p>
                      <a:r>
                        <a:rPr lang="en-US" sz="1050" dirty="0"/>
                        <a:t>Create vision, inspire other and advance the priorities and mission of the organization</a:t>
                      </a:r>
                    </a:p>
                  </a:txBody>
                  <a:tcPr>
                    <a:solidFill>
                      <a:schemeClr val="accent2">
                        <a:lumMod val="50000"/>
                      </a:schemeClr>
                    </a:solidFill>
                  </a:tcPr>
                </a:tc>
                <a:tc>
                  <a:txBody>
                    <a:bodyPr/>
                    <a:lstStyle/>
                    <a:p>
                      <a:r>
                        <a:rPr lang="en-US" sz="1600" dirty="0"/>
                        <a:t>INNOVATION &amp; CHANGE</a:t>
                      </a:r>
                    </a:p>
                    <a:p>
                      <a:r>
                        <a:rPr lang="en-US" sz="900" dirty="0"/>
                        <a:t>Encourage innovation, adapt to change and be willing  to take risk</a:t>
                      </a:r>
                    </a:p>
                  </a:txBody>
                  <a:tcPr/>
                </a:tc>
                <a:extLst>
                  <a:ext uri="{0D108BD9-81ED-4DB2-BD59-A6C34878D82A}">
                    <a16:rowId xmlns:a16="http://schemas.microsoft.com/office/drawing/2014/main" val="1918125837"/>
                  </a:ext>
                </a:extLst>
              </a:tr>
            </a:tbl>
          </a:graphicData>
        </a:graphic>
      </p:graphicFrame>
      <p:graphicFrame>
        <p:nvGraphicFramePr>
          <p:cNvPr id="10" name="Table 9">
            <a:extLst>
              <a:ext uri="{FF2B5EF4-FFF2-40B4-BE49-F238E27FC236}">
                <a16:creationId xmlns:a16="http://schemas.microsoft.com/office/drawing/2014/main" id="{23F6E89B-575C-4D3E-85D3-C8F6D6E0FB14}"/>
              </a:ext>
            </a:extLst>
          </p:cNvPr>
          <p:cNvGraphicFramePr>
            <a:graphicFrameLocks noGrp="1"/>
          </p:cNvGraphicFramePr>
          <p:nvPr>
            <p:extLst>
              <p:ext uri="{D42A27DB-BD31-4B8C-83A1-F6EECF244321}">
                <p14:modId xmlns:p14="http://schemas.microsoft.com/office/powerpoint/2010/main" val="2552134000"/>
              </p:ext>
            </p:extLst>
          </p:nvPr>
        </p:nvGraphicFramePr>
        <p:xfrm>
          <a:off x="2552698" y="4283512"/>
          <a:ext cx="5791202" cy="2041088"/>
        </p:xfrm>
        <a:graphic>
          <a:graphicData uri="http://schemas.openxmlformats.org/drawingml/2006/table">
            <a:tbl>
              <a:tblPr firstRow="1" bandRow="1">
                <a:tableStyleId>{F5AB1C69-6EDB-4FF4-983F-18BD219EF322}</a:tableStyleId>
              </a:tblPr>
              <a:tblGrid>
                <a:gridCol w="2895601">
                  <a:extLst>
                    <a:ext uri="{9D8B030D-6E8A-4147-A177-3AD203B41FA5}">
                      <a16:colId xmlns:a16="http://schemas.microsoft.com/office/drawing/2014/main" val="811109575"/>
                    </a:ext>
                  </a:extLst>
                </a:gridCol>
                <a:gridCol w="2895601">
                  <a:extLst>
                    <a:ext uri="{9D8B030D-6E8A-4147-A177-3AD203B41FA5}">
                      <a16:colId xmlns:a16="http://schemas.microsoft.com/office/drawing/2014/main" val="1956355525"/>
                    </a:ext>
                  </a:extLst>
                </a:gridCol>
              </a:tblGrid>
              <a:tr h="2041088">
                <a:tc>
                  <a:txBody>
                    <a:bodyPr/>
                    <a:lstStyle/>
                    <a:p>
                      <a:r>
                        <a:rPr lang="en-US" dirty="0"/>
                        <a:t>COMMITMENT  DETERMINATION</a:t>
                      </a:r>
                    </a:p>
                    <a:p>
                      <a:r>
                        <a:rPr lang="en-US" sz="900" dirty="0"/>
                        <a:t>Keep pursuing our goals especially when experiencing adversity</a:t>
                      </a:r>
                    </a:p>
                    <a:p>
                      <a:r>
                        <a:rPr lang="en-US" sz="1600" dirty="0"/>
                        <a:t>PASSION FOR SARVICE</a:t>
                      </a:r>
                    </a:p>
                    <a:p>
                      <a:r>
                        <a:rPr lang="en-US" sz="900" dirty="0"/>
                        <a:t>Show love and compassion for the people we serve and rejoice when their need are meet .</a:t>
                      </a:r>
                    </a:p>
                    <a:p>
                      <a:endParaRPr lang="en-US" dirty="0"/>
                    </a:p>
                  </a:txBody>
                  <a:tcPr/>
                </a:tc>
                <a:tc>
                  <a:txBody>
                    <a:bodyPr/>
                    <a:lstStyle/>
                    <a:p>
                      <a:r>
                        <a:rPr lang="en-US" dirty="0"/>
                        <a:t>TEAMWORK</a:t>
                      </a:r>
                    </a:p>
                    <a:p>
                      <a:r>
                        <a:rPr lang="en-US" sz="1200" dirty="0">
                          <a:latin typeface="Bradley Hand ITC" panose="03070402050302030203" pitchFamily="66" charset="0"/>
                        </a:rPr>
                        <a:t>Cooperate and work together for the common good of the people  we serve and the organizations mission</a:t>
                      </a:r>
                    </a:p>
                  </a:txBody>
                  <a:tcPr>
                    <a:solidFill>
                      <a:srgbClr val="92D050"/>
                    </a:solidFill>
                  </a:tcPr>
                </a:tc>
                <a:extLst>
                  <a:ext uri="{0D108BD9-81ED-4DB2-BD59-A6C34878D82A}">
                    <a16:rowId xmlns:a16="http://schemas.microsoft.com/office/drawing/2014/main" val="3487775795"/>
                  </a:ext>
                </a:extLst>
              </a:tr>
            </a:tbl>
          </a:graphicData>
        </a:graphic>
      </p:graphicFrame>
      <p:pic>
        <p:nvPicPr>
          <p:cNvPr id="9" name="Picture 8" descr="Image result for together everyone achieve more">
            <a:extLst>
              <a:ext uri="{FF2B5EF4-FFF2-40B4-BE49-F238E27FC236}">
                <a16:creationId xmlns:a16="http://schemas.microsoft.com/office/drawing/2014/main" id="{102E4DD4-68BD-4AF6-9528-65C303484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12" y="5797469"/>
            <a:ext cx="2209800" cy="98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8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our vision">
            <a:extLst>
              <a:ext uri="{FF2B5EF4-FFF2-40B4-BE49-F238E27FC236}">
                <a16:creationId xmlns:a16="http://schemas.microsoft.com/office/drawing/2014/main" id="{87B5DA16-C5F1-4A99-B169-C66D704BF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20891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5AD4FF6-9218-406D-822F-BE9DB2FF768C}"/>
              </a:ext>
            </a:extLst>
          </p:cNvPr>
          <p:cNvSpPr/>
          <p:nvPr/>
        </p:nvSpPr>
        <p:spPr>
          <a:xfrm>
            <a:off x="3261384" y="304800"/>
            <a:ext cx="4130015" cy="369332"/>
          </a:xfrm>
          <a:prstGeom prst="rect">
            <a:avLst/>
          </a:prstGeom>
        </p:spPr>
        <p:txBody>
          <a:bodyPr wrap="square">
            <a:spAutoFit/>
          </a:bodyPr>
          <a:lstStyle/>
          <a:p>
            <a:r>
              <a:rPr lang="en-US" b="1" dirty="0">
                <a:latin typeface="Bradley Hand ITC" panose="03070402050302030203" pitchFamily="66" charset="0"/>
              </a:rPr>
              <a:t>opportunity once in a life</a:t>
            </a:r>
            <a:endParaRPr lang="en-US" dirty="0"/>
          </a:p>
        </p:txBody>
      </p:sp>
      <p:sp>
        <p:nvSpPr>
          <p:cNvPr id="5" name="Rectangle 4">
            <a:extLst>
              <a:ext uri="{FF2B5EF4-FFF2-40B4-BE49-F238E27FC236}">
                <a16:creationId xmlns:a16="http://schemas.microsoft.com/office/drawing/2014/main" id="{C75EE0D7-6191-4166-A8D0-06901DFF3F4F}"/>
              </a:ext>
            </a:extLst>
          </p:cNvPr>
          <p:cNvSpPr/>
          <p:nvPr/>
        </p:nvSpPr>
        <p:spPr>
          <a:xfrm>
            <a:off x="228600" y="221942"/>
            <a:ext cx="3657600" cy="523220"/>
          </a:xfrm>
          <a:prstGeom prst="rect">
            <a:avLst/>
          </a:prstGeom>
        </p:spPr>
        <p:txBody>
          <a:bodyPr wrap="square">
            <a:spAutoFit/>
          </a:bodyPr>
          <a:lstStyle/>
          <a:p>
            <a:r>
              <a:rPr lang="en-US" sz="2800" dirty="0">
                <a:latin typeface="Bauhaus 93" panose="04030905020B02020C02" pitchFamily="82" charset="0"/>
              </a:rPr>
              <a:t>Green Back India </a:t>
            </a:r>
            <a:endParaRPr lang="en-US" sz="2800" dirty="0"/>
          </a:p>
        </p:txBody>
      </p:sp>
      <p:graphicFrame>
        <p:nvGraphicFramePr>
          <p:cNvPr id="8" name="Table 7">
            <a:extLst>
              <a:ext uri="{FF2B5EF4-FFF2-40B4-BE49-F238E27FC236}">
                <a16:creationId xmlns:a16="http://schemas.microsoft.com/office/drawing/2014/main" id="{B6DE5688-F98E-4877-ACDF-54610D71813B}"/>
              </a:ext>
            </a:extLst>
          </p:cNvPr>
          <p:cNvGraphicFramePr>
            <a:graphicFrameLocks noGrp="1"/>
          </p:cNvGraphicFramePr>
          <p:nvPr>
            <p:extLst>
              <p:ext uri="{D42A27DB-BD31-4B8C-83A1-F6EECF244321}">
                <p14:modId xmlns:p14="http://schemas.microsoft.com/office/powerpoint/2010/main" val="555939263"/>
              </p:ext>
            </p:extLst>
          </p:nvPr>
        </p:nvGraphicFramePr>
        <p:xfrm>
          <a:off x="228600" y="3229494"/>
          <a:ext cx="6096000" cy="1524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28442522"/>
                    </a:ext>
                  </a:extLst>
                </a:gridCol>
                <a:gridCol w="2032000">
                  <a:extLst>
                    <a:ext uri="{9D8B030D-6E8A-4147-A177-3AD203B41FA5}">
                      <a16:colId xmlns:a16="http://schemas.microsoft.com/office/drawing/2014/main" val="1770313372"/>
                    </a:ext>
                  </a:extLst>
                </a:gridCol>
                <a:gridCol w="2032000">
                  <a:extLst>
                    <a:ext uri="{9D8B030D-6E8A-4147-A177-3AD203B41FA5}">
                      <a16:colId xmlns:a16="http://schemas.microsoft.com/office/drawing/2014/main" val="2850481569"/>
                    </a:ext>
                  </a:extLst>
                </a:gridCol>
              </a:tblGrid>
              <a:tr h="1272694">
                <a:tc>
                  <a:txBody>
                    <a:bodyPr/>
                    <a:lstStyle/>
                    <a:p>
                      <a:r>
                        <a:rPr lang="en-US" dirty="0"/>
                        <a:t>RESULTS</a:t>
                      </a:r>
                    </a:p>
                    <a:p>
                      <a:r>
                        <a:rPr lang="en-US" sz="1000" dirty="0"/>
                        <a:t>Be known for follow-through and responsiveness to our customers needs and achieve agreed –upon outcomes.</a:t>
                      </a:r>
                    </a:p>
                    <a:p>
                      <a:r>
                        <a:rPr lang="en-US" sz="1600" dirty="0"/>
                        <a:t>EXCELLENCE</a:t>
                      </a:r>
                    </a:p>
                    <a:p>
                      <a:r>
                        <a:rPr lang="en-US" sz="1000" dirty="0"/>
                        <a:t>Strive for quality in everything we do </a:t>
                      </a:r>
                    </a:p>
                  </a:txBody>
                  <a:tcPr/>
                </a:tc>
                <a:tc>
                  <a:txBody>
                    <a:bodyPr/>
                    <a:lstStyle/>
                    <a:p>
                      <a:r>
                        <a:rPr lang="en-US" dirty="0"/>
                        <a:t>STEWARDSHIP</a:t>
                      </a:r>
                    </a:p>
                    <a:p>
                      <a:r>
                        <a:rPr lang="en-US" sz="1000" dirty="0"/>
                        <a:t>Use all resources efficiently and effectively in order to further the origination's mission to serve people </a:t>
                      </a:r>
                    </a:p>
                  </a:txBody>
                  <a:tcPr/>
                </a:tc>
                <a:tc>
                  <a:txBody>
                    <a:bodyPr/>
                    <a:lstStyle/>
                    <a:p>
                      <a:r>
                        <a:rPr lang="en-US" dirty="0"/>
                        <a:t>OPEN CMMUNICATION </a:t>
                      </a:r>
                    </a:p>
                    <a:p>
                      <a:r>
                        <a:rPr lang="en-US" sz="1050" dirty="0"/>
                        <a:t>Encourage directness, candor and diversity so that people and ideas thrive. </a:t>
                      </a:r>
                    </a:p>
                  </a:txBody>
                  <a:tcPr/>
                </a:tc>
                <a:extLst>
                  <a:ext uri="{0D108BD9-81ED-4DB2-BD59-A6C34878D82A}">
                    <a16:rowId xmlns:a16="http://schemas.microsoft.com/office/drawing/2014/main" val="2633542846"/>
                  </a:ext>
                </a:extLst>
              </a:tr>
            </a:tbl>
          </a:graphicData>
        </a:graphic>
      </p:graphicFrame>
      <p:graphicFrame>
        <p:nvGraphicFramePr>
          <p:cNvPr id="9" name="Table 8">
            <a:extLst>
              <a:ext uri="{FF2B5EF4-FFF2-40B4-BE49-F238E27FC236}">
                <a16:creationId xmlns:a16="http://schemas.microsoft.com/office/drawing/2014/main" id="{737E433D-F026-4429-BDA6-FBFDFBB8598F}"/>
              </a:ext>
            </a:extLst>
          </p:cNvPr>
          <p:cNvGraphicFramePr>
            <a:graphicFrameLocks noGrp="1"/>
          </p:cNvGraphicFramePr>
          <p:nvPr>
            <p:extLst>
              <p:ext uri="{D42A27DB-BD31-4B8C-83A1-F6EECF244321}">
                <p14:modId xmlns:p14="http://schemas.microsoft.com/office/powerpoint/2010/main" val="2706117933"/>
              </p:ext>
            </p:extLst>
          </p:nvPr>
        </p:nvGraphicFramePr>
        <p:xfrm>
          <a:off x="220992" y="4753494"/>
          <a:ext cx="6111216" cy="1647306"/>
        </p:xfrm>
        <a:graphic>
          <a:graphicData uri="http://schemas.openxmlformats.org/drawingml/2006/table">
            <a:tbl>
              <a:tblPr firstRow="1" bandRow="1">
                <a:tableStyleId>{5C22544A-7EE6-4342-B048-85BDC9FD1C3A}</a:tableStyleId>
              </a:tblPr>
              <a:tblGrid>
                <a:gridCol w="3055608">
                  <a:extLst>
                    <a:ext uri="{9D8B030D-6E8A-4147-A177-3AD203B41FA5}">
                      <a16:colId xmlns:a16="http://schemas.microsoft.com/office/drawing/2014/main" val="155907426"/>
                    </a:ext>
                  </a:extLst>
                </a:gridCol>
                <a:gridCol w="3055608">
                  <a:extLst>
                    <a:ext uri="{9D8B030D-6E8A-4147-A177-3AD203B41FA5}">
                      <a16:colId xmlns:a16="http://schemas.microsoft.com/office/drawing/2014/main" val="2249163616"/>
                    </a:ext>
                  </a:extLst>
                </a:gridCol>
              </a:tblGrid>
              <a:tr h="1647306">
                <a:tc>
                  <a:txBody>
                    <a:bodyPr/>
                    <a:lstStyle/>
                    <a:p>
                      <a:r>
                        <a:rPr lang="en-US" dirty="0"/>
                        <a:t>COMPETENCE</a:t>
                      </a:r>
                    </a:p>
                    <a:p>
                      <a:r>
                        <a:rPr lang="en-US" sz="1000" dirty="0"/>
                        <a:t>Thirst for knowledge and self improvement and demonstrate the skills needed  to accomplish a chosen task </a:t>
                      </a:r>
                    </a:p>
                  </a:txBody>
                  <a:tcPr>
                    <a:solidFill>
                      <a:schemeClr val="accent1">
                        <a:lumMod val="50000"/>
                      </a:schemeClr>
                    </a:solidFill>
                  </a:tcPr>
                </a:tc>
                <a:tc>
                  <a:txBody>
                    <a:bodyPr/>
                    <a:lstStyle/>
                    <a:p>
                      <a:r>
                        <a:rPr lang="en-US" dirty="0"/>
                        <a:t>LOVE FOR EACH OTHER </a:t>
                      </a:r>
                    </a:p>
                    <a:p>
                      <a:r>
                        <a:rPr lang="en-US" sz="1000" dirty="0"/>
                        <a:t>Love is patient, love is kind .it dose not envy, it dose not boast, it is not proud, it is not rude it is not self-seeking, it is not easily angered , it keeps no records of worngs.love dose not delight in evil but rejoices in truth .it always protect, always trusts, always hopes, always perseveres. Love never fails</a:t>
                      </a:r>
                    </a:p>
                  </a:txBody>
                  <a:tcPr>
                    <a:solidFill>
                      <a:schemeClr val="accent1">
                        <a:lumMod val="50000"/>
                      </a:schemeClr>
                    </a:solidFill>
                  </a:tcPr>
                </a:tc>
                <a:extLst>
                  <a:ext uri="{0D108BD9-81ED-4DB2-BD59-A6C34878D82A}">
                    <a16:rowId xmlns:a16="http://schemas.microsoft.com/office/drawing/2014/main" val="3945803219"/>
                  </a:ext>
                </a:extLst>
              </a:tr>
            </a:tbl>
          </a:graphicData>
        </a:graphic>
      </p:graphicFrame>
      <p:sp>
        <p:nvSpPr>
          <p:cNvPr id="10" name="Rectangle 9">
            <a:extLst>
              <a:ext uri="{FF2B5EF4-FFF2-40B4-BE49-F238E27FC236}">
                <a16:creationId xmlns:a16="http://schemas.microsoft.com/office/drawing/2014/main" id="{E77DCBF1-3798-401C-AFA1-8112491CC72D}"/>
              </a:ext>
            </a:extLst>
          </p:cNvPr>
          <p:cNvSpPr/>
          <p:nvPr/>
        </p:nvSpPr>
        <p:spPr>
          <a:xfrm>
            <a:off x="-42007" y="6488668"/>
            <a:ext cx="1141659" cy="369332"/>
          </a:xfrm>
          <a:prstGeom prst="rect">
            <a:avLst/>
          </a:prstGeom>
        </p:spPr>
        <p:txBody>
          <a:bodyPr wrap="none">
            <a:spAutoFit/>
          </a:bodyPr>
          <a:lstStyle/>
          <a:p>
            <a:r>
              <a:rPr lang="en-US" dirty="0">
                <a:latin typeface="Bauhaus 93" panose="04030905020B02020C02" pitchFamily="82" charset="0"/>
              </a:rPr>
              <a:t>One Goal</a:t>
            </a:r>
          </a:p>
        </p:txBody>
      </p:sp>
      <p:sp>
        <p:nvSpPr>
          <p:cNvPr id="11" name="Rectangle 10">
            <a:extLst>
              <a:ext uri="{FF2B5EF4-FFF2-40B4-BE49-F238E27FC236}">
                <a16:creationId xmlns:a16="http://schemas.microsoft.com/office/drawing/2014/main" id="{22CAEE84-413A-41BD-929D-8D87ADEE5788}"/>
              </a:ext>
            </a:extLst>
          </p:cNvPr>
          <p:cNvSpPr/>
          <p:nvPr/>
        </p:nvSpPr>
        <p:spPr>
          <a:xfrm>
            <a:off x="3630705" y="6488668"/>
            <a:ext cx="1425390" cy="369332"/>
          </a:xfrm>
          <a:prstGeom prst="rect">
            <a:avLst/>
          </a:prstGeom>
        </p:spPr>
        <p:txBody>
          <a:bodyPr wrap="none">
            <a:spAutoFit/>
          </a:bodyPr>
          <a:lstStyle/>
          <a:p>
            <a:r>
              <a:rPr lang="en-US" dirty="0">
                <a:latin typeface="Bauhaus 93" panose="04030905020B02020C02" pitchFamily="82" charset="0"/>
              </a:rPr>
              <a:t>One Passion</a:t>
            </a:r>
          </a:p>
        </p:txBody>
      </p:sp>
      <p:sp>
        <p:nvSpPr>
          <p:cNvPr id="12" name="Rectangle 11">
            <a:extLst>
              <a:ext uri="{FF2B5EF4-FFF2-40B4-BE49-F238E27FC236}">
                <a16:creationId xmlns:a16="http://schemas.microsoft.com/office/drawing/2014/main" id="{E7C160F5-43D4-4B69-BF71-1EC53E14E660}"/>
              </a:ext>
            </a:extLst>
          </p:cNvPr>
          <p:cNvSpPr/>
          <p:nvPr/>
        </p:nvSpPr>
        <p:spPr>
          <a:xfrm>
            <a:off x="7696200" y="6496637"/>
            <a:ext cx="1189749" cy="369332"/>
          </a:xfrm>
          <a:prstGeom prst="rect">
            <a:avLst/>
          </a:prstGeom>
        </p:spPr>
        <p:txBody>
          <a:bodyPr wrap="none">
            <a:spAutoFit/>
          </a:bodyPr>
          <a:lstStyle/>
          <a:p>
            <a:r>
              <a:rPr lang="en-US" dirty="0">
                <a:latin typeface="Bauhaus 93" panose="04030905020B02020C02" pitchFamily="82" charset="0"/>
              </a:rPr>
              <a:t>One team</a:t>
            </a:r>
          </a:p>
        </p:txBody>
      </p:sp>
      <p:pic>
        <p:nvPicPr>
          <p:cNvPr id="13" name="Picture 12" descr="logo.png">
            <a:extLst>
              <a:ext uri="{FF2B5EF4-FFF2-40B4-BE49-F238E27FC236}">
                <a16:creationId xmlns:a16="http://schemas.microsoft.com/office/drawing/2014/main" id="{E7E87655-6C00-49C2-A371-904D0C54C12F}"/>
              </a:ext>
            </a:extLst>
          </p:cNvPr>
          <p:cNvPicPr>
            <a:picLocks noChangeAspect="1"/>
          </p:cNvPicPr>
          <p:nvPr/>
        </p:nvPicPr>
        <p:blipFill>
          <a:blip r:embed="rId3"/>
          <a:stretch>
            <a:fillRect/>
          </a:stretch>
        </p:blipFill>
        <p:spPr>
          <a:xfrm>
            <a:off x="6639009" y="0"/>
            <a:ext cx="2504991" cy="900033"/>
          </a:xfrm>
          <a:prstGeom prst="rect">
            <a:avLst/>
          </a:prstGeom>
        </p:spPr>
      </p:pic>
      <p:pic>
        <p:nvPicPr>
          <p:cNvPr id="14" name="Picture 4" descr="Image result for vision statement multi level marketing company">
            <a:extLst>
              <a:ext uri="{FF2B5EF4-FFF2-40B4-BE49-F238E27FC236}">
                <a16:creationId xmlns:a16="http://schemas.microsoft.com/office/drawing/2014/main" id="{901AD646-8D72-4E63-9741-747A50024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230046"/>
            <a:ext cx="2514600" cy="31713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together everyone achieve more">
            <a:extLst>
              <a:ext uri="{FF2B5EF4-FFF2-40B4-BE49-F238E27FC236}">
                <a16:creationId xmlns:a16="http://schemas.microsoft.com/office/drawing/2014/main" id="{AC4C5C36-2998-4EFF-B1B2-4FCFA55FF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35" y="913848"/>
            <a:ext cx="4705165" cy="205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23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AC823F-D1CA-40A4-895B-E9C822F8FA45}"/>
              </a:ext>
            </a:extLst>
          </p:cNvPr>
          <p:cNvSpPr/>
          <p:nvPr/>
        </p:nvSpPr>
        <p:spPr>
          <a:xfrm>
            <a:off x="2219" y="0"/>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6" name="Picture 5" descr="logo.png">
            <a:extLst>
              <a:ext uri="{FF2B5EF4-FFF2-40B4-BE49-F238E27FC236}">
                <a16:creationId xmlns:a16="http://schemas.microsoft.com/office/drawing/2014/main" id="{6E61D819-68FB-45E2-8DAC-90169B5FB12A}"/>
              </a:ext>
            </a:extLst>
          </p:cNvPr>
          <p:cNvPicPr>
            <a:picLocks noChangeAspect="1"/>
          </p:cNvPicPr>
          <p:nvPr/>
        </p:nvPicPr>
        <p:blipFill>
          <a:blip r:embed="rId2"/>
          <a:stretch>
            <a:fillRect/>
          </a:stretch>
        </p:blipFill>
        <p:spPr>
          <a:xfrm>
            <a:off x="6858000" y="-64552"/>
            <a:ext cx="2504991" cy="1052433"/>
          </a:xfrm>
          <a:prstGeom prst="rect">
            <a:avLst/>
          </a:prstGeom>
        </p:spPr>
      </p:pic>
      <p:sp>
        <p:nvSpPr>
          <p:cNvPr id="5" name="Rectangle 4">
            <a:extLst>
              <a:ext uri="{FF2B5EF4-FFF2-40B4-BE49-F238E27FC236}">
                <a16:creationId xmlns:a16="http://schemas.microsoft.com/office/drawing/2014/main" id="{8692123A-27F7-4412-8468-1987677CA8C4}"/>
              </a:ext>
            </a:extLst>
          </p:cNvPr>
          <p:cNvSpPr/>
          <p:nvPr/>
        </p:nvSpPr>
        <p:spPr>
          <a:xfrm>
            <a:off x="-19235" y="6507163"/>
            <a:ext cx="1141659" cy="369332"/>
          </a:xfrm>
          <a:prstGeom prst="rect">
            <a:avLst/>
          </a:prstGeom>
        </p:spPr>
        <p:txBody>
          <a:bodyPr wrap="none">
            <a:spAutoFit/>
          </a:bodyPr>
          <a:lstStyle/>
          <a:p>
            <a:r>
              <a:rPr lang="en-US" dirty="0">
                <a:latin typeface="Bauhaus 93" panose="04030905020B02020C02" pitchFamily="82" charset="0"/>
              </a:rPr>
              <a:t>One Goal</a:t>
            </a:r>
          </a:p>
        </p:txBody>
      </p:sp>
      <p:sp>
        <p:nvSpPr>
          <p:cNvPr id="7" name="Rectangle 6">
            <a:extLst>
              <a:ext uri="{FF2B5EF4-FFF2-40B4-BE49-F238E27FC236}">
                <a16:creationId xmlns:a16="http://schemas.microsoft.com/office/drawing/2014/main" id="{C1001A1F-33B6-4CD3-80C7-D7A2719001D7}"/>
              </a:ext>
            </a:extLst>
          </p:cNvPr>
          <p:cNvSpPr/>
          <p:nvPr/>
        </p:nvSpPr>
        <p:spPr>
          <a:xfrm>
            <a:off x="4191000" y="6488668"/>
            <a:ext cx="1425390" cy="369332"/>
          </a:xfrm>
          <a:prstGeom prst="rect">
            <a:avLst/>
          </a:prstGeom>
        </p:spPr>
        <p:txBody>
          <a:bodyPr wrap="none">
            <a:spAutoFit/>
          </a:bodyPr>
          <a:lstStyle/>
          <a:p>
            <a:r>
              <a:rPr lang="en-US" dirty="0">
                <a:latin typeface="Bauhaus 93" panose="04030905020B02020C02" pitchFamily="82" charset="0"/>
              </a:rPr>
              <a:t>One Passion</a:t>
            </a:r>
          </a:p>
        </p:txBody>
      </p:sp>
      <p:sp>
        <p:nvSpPr>
          <p:cNvPr id="8" name="Rectangle 7">
            <a:extLst>
              <a:ext uri="{FF2B5EF4-FFF2-40B4-BE49-F238E27FC236}">
                <a16:creationId xmlns:a16="http://schemas.microsoft.com/office/drawing/2014/main" id="{197A75F0-569B-4B24-94E4-5B95987EC02D}"/>
              </a:ext>
            </a:extLst>
          </p:cNvPr>
          <p:cNvSpPr/>
          <p:nvPr/>
        </p:nvSpPr>
        <p:spPr>
          <a:xfrm>
            <a:off x="7975705" y="6488668"/>
            <a:ext cx="1189749" cy="369332"/>
          </a:xfrm>
          <a:prstGeom prst="rect">
            <a:avLst/>
          </a:prstGeom>
        </p:spPr>
        <p:txBody>
          <a:bodyPr wrap="none">
            <a:spAutoFit/>
          </a:bodyPr>
          <a:lstStyle/>
          <a:p>
            <a:r>
              <a:rPr lang="en-US" dirty="0">
                <a:latin typeface="Bauhaus 93" panose="04030905020B02020C02" pitchFamily="82" charset="0"/>
              </a:rPr>
              <a:t>One team</a:t>
            </a:r>
          </a:p>
        </p:txBody>
      </p:sp>
      <p:pic>
        <p:nvPicPr>
          <p:cNvPr id="8196" name="Picture 4" descr="Related image">
            <a:extLst>
              <a:ext uri="{FF2B5EF4-FFF2-40B4-BE49-F238E27FC236}">
                <a16:creationId xmlns:a16="http://schemas.microsoft.com/office/drawing/2014/main" id="{5F9078BE-1B92-47FE-9BFB-0A9889456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24" y="1016177"/>
            <a:ext cx="2382776" cy="17870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EE9986C-C62D-4652-BACA-4B5FE5C6908D}"/>
              </a:ext>
            </a:extLst>
          </p:cNvPr>
          <p:cNvSpPr/>
          <p:nvPr/>
        </p:nvSpPr>
        <p:spPr>
          <a:xfrm>
            <a:off x="2522586" y="834844"/>
            <a:ext cx="3845926"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Joining</a:t>
            </a:r>
            <a:r>
              <a:rPr lang="en-US" sz="32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 package </a:t>
            </a:r>
            <a:r>
              <a:rPr lang="en-US" sz="3200" b="1"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Rs</a:t>
            </a:r>
            <a:r>
              <a:rPr lang="en-US" sz="32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 </a:t>
            </a:r>
            <a:r>
              <a:rPr lang="en-US" sz="3200" b="1"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6500</a:t>
            </a:r>
          </a:p>
        </p:txBody>
      </p:sp>
      <p:pic>
        <p:nvPicPr>
          <p:cNvPr id="13" name="Picture 2" descr="C:\Users\Ganpat Sidar\Downloads\Documents\images (4).jfif">
            <a:extLst>
              <a:ext uri="{FF2B5EF4-FFF2-40B4-BE49-F238E27FC236}">
                <a16:creationId xmlns:a16="http://schemas.microsoft.com/office/drawing/2014/main" id="{885BE9DB-E5AC-418E-87B0-2C95456E27A2}"/>
              </a:ext>
            </a:extLst>
          </p:cNvPr>
          <p:cNvPicPr>
            <a:picLocks noChangeAspect="1" noChangeArrowheads="1"/>
          </p:cNvPicPr>
          <p:nvPr/>
        </p:nvPicPr>
        <p:blipFill>
          <a:blip r:embed="rId4"/>
          <a:srcRect/>
          <a:stretch>
            <a:fillRect/>
          </a:stretch>
        </p:blipFill>
        <p:spPr bwMode="auto">
          <a:xfrm>
            <a:off x="4521955" y="1606530"/>
            <a:ext cx="1219200" cy="685800"/>
          </a:xfrm>
          <a:prstGeom prst="rect">
            <a:avLst/>
          </a:prstGeom>
          <a:noFill/>
        </p:spPr>
      </p:pic>
      <p:pic>
        <p:nvPicPr>
          <p:cNvPr id="14" name="Picture 2" descr="C:\Users\Ganpat Sidar\Downloads\Documents\images (4).jfif">
            <a:extLst>
              <a:ext uri="{FF2B5EF4-FFF2-40B4-BE49-F238E27FC236}">
                <a16:creationId xmlns:a16="http://schemas.microsoft.com/office/drawing/2014/main" id="{8FDDDEDB-6C85-4345-9830-DD21FCBF9917}"/>
              </a:ext>
            </a:extLst>
          </p:cNvPr>
          <p:cNvPicPr>
            <a:picLocks noChangeAspect="1" noChangeArrowheads="1"/>
          </p:cNvPicPr>
          <p:nvPr/>
        </p:nvPicPr>
        <p:blipFill>
          <a:blip r:embed="rId4"/>
          <a:srcRect/>
          <a:stretch>
            <a:fillRect/>
          </a:stretch>
        </p:blipFill>
        <p:spPr bwMode="auto">
          <a:xfrm>
            <a:off x="3482595" y="2871342"/>
            <a:ext cx="708405" cy="398478"/>
          </a:xfrm>
          <a:prstGeom prst="rect">
            <a:avLst/>
          </a:prstGeom>
          <a:noFill/>
        </p:spPr>
      </p:pic>
      <p:pic>
        <p:nvPicPr>
          <p:cNvPr id="15" name="Picture 2" descr="C:\Users\Ganpat Sidar\Downloads\Documents\images (4).jfif">
            <a:extLst>
              <a:ext uri="{FF2B5EF4-FFF2-40B4-BE49-F238E27FC236}">
                <a16:creationId xmlns:a16="http://schemas.microsoft.com/office/drawing/2014/main" id="{107383DB-3500-4AC6-88FC-A03FCAB31FF4}"/>
              </a:ext>
            </a:extLst>
          </p:cNvPr>
          <p:cNvPicPr>
            <a:picLocks noChangeAspect="1" noChangeArrowheads="1"/>
          </p:cNvPicPr>
          <p:nvPr/>
        </p:nvPicPr>
        <p:blipFill>
          <a:blip r:embed="rId4"/>
          <a:srcRect/>
          <a:stretch>
            <a:fillRect/>
          </a:stretch>
        </p:blipFill>
        <p:spPr bwMode="auto">
          <a:xfrm>
            <a:off x="5970095" y="2803259"/>
            <a:ext cx="708406" cy="398479"/>
          </a:xfrm>
          <a:prstGeom prst="rect">
            <a:avLst/>
          </a:prstGeom>
          <a:noFill/>
        </p:spPr>
      </p:pic>
      <p:pic>
        <p:nvPicPr>
          <p:cNvPr id="16" name="Picture 2" descr="C:\Users\Ganpat Sidar\Downloads\Documents\images (4).jfif">
            <a:extLst>
              <a:ext uri="{FF2B5EF4-FFF2-40B4-BE49-F238E27FC236}">
                <a16:creationId xmlns:a16="http://schemas.microsoft.com/office/drawing/2014/main" id="{48A7391E-FD31-4632-8778-F9EE5375F748}"/>
              </a:ext>
            </a:extLst>
          </p:cNvPr>
          <p:cNvPicPr>
            <a:picLocks noChangeAspect="1" noChangeArrowheads="1"/>
          </p:cNvPicPr>
          <p:nvPr/>
        </p:nvPicPr>
        <p:blipFill>
          <a:blip r:embed="rId4"/>
          <a:srcRect/>
          <a:stretch>
            <a:fillRect/>
          </a:stretch>
        </p:blipFill>
        <p:spPr bwMode="auto">
          <a:xfrm>
            <a:off x="2895912" y="3726344"/>
            <a:ext cx="786574" cy="442448"/>
          </a:xfrm>
          <a:prstGeom prst="rect">
            <a:avLst/>
          </a:prstGeom>
          <a:noFill/>
        </p:spPr>
      </p:pic>
      <p:cxnSp>
        <p:nvCxnSpPr>
          <p:cNvPr id="17" name="Straight Arrow Connector 16">
            <a:extLst>
              <a:ext uri="{FF2B5EF4-FFF2-40B4-BE49-F238E27FC236}">
                <a16:creationId xmlns:a16="http://schemas.microsoft.com/office/drawing/2014/main" id="{8E7AB307-FA11-4C86-A489-CAED3B49A292}"/>
              </a:ext>
            </a:extLst>
          </p:cNvPr>
          <p:cNvCxnSpPr>
            <a:cxnSpLocks/>
          </p:cNvCxnSpPr>
          <p:nvPr/>
        </p:nvCxnSpPr>
        <p:spPr>
          <a:xfrm flipH="1">
            <a:off x="3977935" y="2287983"/>
            <a:ext cx="544172" cy="601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7D1A494-B1EB-4396-8016-59EEDBCB56F1}"/>
              </a:ext>
            </a:extLst>
          </p:cNvPr>
          <p:cNvCxnSpPr/>
          <p:nvPr/>
        </p:nvCxnSpPr>
        <p:spPr>
          <a:xfrm rot="5400000">
            <a:off x="3314856" y="3307244"/>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3B52EF7-A93F-47C5-810A-463A7E0993CE}"/>
              </a:ext>
            </a:extLst>
          </p:cNvPr>
          <p:cNvCxnSpPr>
            <a:cxnSpLocks/>
          </p:cNvCxnSpPr>
          <p:nvPr/>
        </p:nvCxnSpPr>
        <p:spPr>
          <a:xfrm>
            <a:off x="5745325" y="2280112"/>
            <a:ext cx="449540" cy="509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E4560D74-633A-440F-94D3-93F7300BE858}"/>
              </a:ext>
            </a:extLst>
          </p:cNvPr>
          <p:cNvGraphicFramePr>
            <a:graphicFrameLocks noGrp="1"/>
          </p:cNvGraphicFramePr>
          <p:nvPr>
            <p:extLst>
              <p:ext uri="{D42A27DB-BD31-4B8C-83A1-F6EECF244321}">
                <p14:modId xmlns:p14="http://schemas.microsoft.com/office/powerpoint/2010/main" val="3463037797"/>
              </p:ext>
            </p:extLst>
          </p:nvPr>
        </p:nvGraphicFramePr>
        <p:xfrm>
          <a:off x="180673" y="4318315"/>
          <a:ext cx="6096000" cy="8280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92713871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Bauhaus 93" panose="04030905020B02020C02" pitchFamily="82" charset="0"/>
                        </a:rPr>
                        <a:t>First Joining Ratio 2:1 </a:t>
                      </a:r>
                    </a:p>
                  </a:txBody>
                  <a:tcPr/>
                </a:tc>
                <a:extLst>
                  <a:ext uri="{0D108BD9-81ED-4DB2-BD59-A6C34878D82A}">
                    <a16:rowId xmlns:a16="http://schemas.microsoft.com/office/drawing/2014/main" val="2611961564"/>
                  </a:ext>
                </a:extLst>
              </a:tr>
              <a:tr h="370840">
                <a:tc>
                  <a:txBody>
                    <a:bodyPr/>
                    <a:lstStyle/>
                    <a:p>
                      <a:r>
                        <a:rPr lang="en-US" dirty="0">
                          <a:latin typeface="Bradley Hand ITC" panose="03070402050302030203" pitchFamily="66" charset="0"/>
                        </a:rPr>
                        <a:t>Matching Income </a:t>
                      </a:r>
                      <a:r>
                        <a:rPr lang="en-US" b="1" dirty="0">
                          <a:latin typeface="Bradley Hand ITC" panose="03070402050302030203" pitchFamily="66" charset="0"/>
                        </a:rPr>
                        <a:t>700/- </a:t>
                      </a:r>
                      <a:r>
                        <a:rPr lang="en-US" dirty="0">
                          <a:latin typeface="Bradley Hand ITC" panose="03070402050302030203" pitchFamily="66" charset="0"/>
                        </a:rPr>
                        <a:t>Par Pair </a:t>
                      </a:r>
                    </a:p>
                  </a:txBody>
                  <a:tcPr/>
                </a:tc>
                <a:extLst>
                  <a:ext uri="{0D108BD9-81ED-4DB2-BD59-A6C34878D82A}">
                    <a16:rowId xmlns:a16="http://schemas.microsoft.com/office/drawing/2014/main" val="3742634483"/>
                  </a:ext>
                </a:extLst>
              </a:tr>
            </a:tbl>
          </a:graphicData>
        </a:graphic>
      </p:graphicFrame>
      <p:graphicFrame>
        <p:nvGraphicFramePr>
          <p:cNvPr id="24" name="Table 23">
            <a:extLst>
              <a:ext uri="{FF2B5EF4-FFF2-40B4-BE49-F238E27FC236}">
                <a16:creationId xmlns:a16="http://schemas.microsoft.com/office/drawing/2014/main" id="{49CEEC68-420E-473F-B9C6-D5A9EB6373BB}"/>
              </a:ext>
            </a:extLst>
          </p:cNvPr>
          <p:cNvGraphicFramePr>
            <a:graphicFrameLocks noGrp="1"/>
          </p:cNvGraphicFramePr>
          <p:nvPr>
            <p:extLst>
              <p:ext uri="{D42A27DB-BD31-4B8C-83A1-F6EECF244321}">
                <p14:modId xmlns:p14="http://schemas.microsoft.com/office/powerpoint/2010/main" val="191171697"/>
              </p:ext>
            </p:extLst>
          </p:nvPr>
        </p:nvGraphicFramePr>
        <p:xfrm>
          <a:off x="196949" y="5312742"/>
          <a:ext cx="6096000" cy="11125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151511494"/>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solidFill>
                            <a:schemeClr val="bg1"/>
                          </a:solidFill>
                          <a:latin typeface="Bauhaus 93" panose="04030905020B02020C02" pitchFamily="82" charset="0"/>
                        </a:rPr>
                        <a:t>Daily Capping Rs-  14,000/-</a:t>
                      </a:r>
                    </a:p>
                  </a:txBody>
                  <a:tcPr/>
                </a:tc>
                <a:extLst>
                  <a:ext uri="{0D108BD9-81ED-4DB2-BD59-A6C34878D82A}">
                    <a16:rowId xmlns:a16="http://schemas.microsoft.com/office/drawing/2014/main" val="397404796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0" dirty="0">
                          <a:solidFill>
                            <a:schemeClr val="bg2">
                              <a:lumMod val="50000"/>
                            </a:schemeClr>
                          </a:solidFill>
                          <a:latin typeface="Bell MT" panose="02020503060305020303" pitchFamily="18" charset="0"/>
                        </a:rPr>
                        <a:t>Weekly Earning Rs- 98,000/-</a:t>
                      </a:r>
                    </a:p>
                  </a:txBody>
                  <a:tcPr/>
                </a:tc>
                <a:extLst>
                  <a:ext uri="{0D108BD9-81ED-4DB2-BD59-A6C34878D82A}">
                    <a16:rowId xmlns:a16="http://schemas.microsoft.com/office/drawing/2014/main" val="198373357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solidFill>
                            <a:schemeClr val="bg1"/>
                          </a:solidFill>
                          <a:latin typeface="Bauhaus 93" panose="04030905020B02020C02" pitchFamily="82" charset="0"/>
                        </a:rPr>
                        <a:t>Monthly Rs- 4,20,000/-</a:t>
                      </a:r>
                      <a:endParaRPr lang="en-US" sz="1800" b="1" dirty="0">
                        <a:solidFill>
                          <a:schemeClr val="bg1"/>
                        </a:solidFill>
                        <a:latin typeface="Bauhaus 93" panose="04030905020B02020C02" pitchFamily="82" charset="0"/>
                      </a:endParaRPr>
                    </a:p>
                  </a:txBody>
                  <a:tcPr/>
                </a:tc>
                <a:extLst>
                  <a:ext uri="{0D108BD9-81ED-4DB2-BD59-A6C34878D82A}">
                    <a16:rowId xmlns:a16="http://schemas.microsoft.com/office/drawing/2014/main" val="5177848"/>
                  </a:ext>
                </a:extLst>
              </a:tr>
            </a:tbl>
          </a:graphicData>
        </a:graphic>
      </p:graphicFrame>
      <p:pic>
        <p:nvPicPr>
          <p:cNvPr id="27" name="Picture 8" descr="Image result for together everyone achieve more">
            <a:extLst>
              <a:ext uri="{FF2B5EF4-FFF2-40B4-BE49-F238E27FC236}">
                <a16:creationId xmlns:a16="http://schemas.microsoft.com/office/drawing/2014/main" id="{1081E7A1-5A2B-4A94-8FB1-B3E56F86C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3676" y="5496097"/>
            <a:ext cx="2605601" cy="9291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Image result for together everyone achieve more">
            <a:extLst>
              <a:ext uri="{FF2B5EF4-FFF2-40B4-BE49-F238E27FC236}">
                <a16:creationId xmlns:a16="http://schemas.microsoft.com/office/drawing/2014/main" id="{5B7E71FD-AD66-47B9-B56B-5089B2DE2F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225" y="4645132"/>
            <a:ext cx="2050051" cy="8280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mage result for together everyone achieve more">
            <a:extLst>
              <a:ext uri="{FF2B5EF4-FFF2-40B4-BE49-F238E27FC236}">
                <a16:creationId xmlns:a16="http://schemas.microsoft.com/office/drawing/2014/main" id="{2B2E3B21-F4E1-4B27-919B-E0AC908B15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6641" y="3726344"/>
            <a:ext cx="1471538" cy="9017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Image result for together everyone achieve more">
            <a:extLst>
              <a:ext uri="{FF2B5EF4-FFF2-40B4-BE49-F238E27FC236}">
                <a16:creationId xmlns:a16="http://schemas.microsoft.com/office/drawing/2014/main" id="{34BED945-6398-465D-95F9-7BEC14AEA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4403" y="2823194"/>
            <a:ext cx="1143776" cy="9017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together everyone achieve more">
            <a:extLst>
              <a:ext uri="{FF2B5EF4-FFF2-40B4-BE49-F238E27FC236}">
                <a16:creationId xmlns:a16="http://schemas.microsoft.com/office/drawing/2014/main" id="{53C359B4-CF2F-4AB9-9F7D-FCF3A4F28D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1383" y="2125932"/>
            <a:ext cx="77679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8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jpg">
            <a:extLst>
              <a:ext uri="{FF2B5EF4-FFF2-40B4-BE49-F238E27FC236}">
                <a16:creationId xmlns:a16="http://schemas.microsoft.com/office/drawing/2014/main" id="{EA4B3D0D-65BF-4EC2-8B94-60C882947093}"/>
              </a:ext>
            </a:extLst>
          </p:cNvPr>
          <p:cNvPicPr>
            <a:picLocks noChangeAspect="1"/>
          </p:cNvPicPr>
          <p:nvPr/>
        </p:nvPicPr>
        <p:blipFill>
          <a:blip r:embed="rId2" cstate="print"/>
          <a:stretch>
            <a:fillRect/>
          </a:stretch>
        </p:blipFill>
        <p:spPr>
          <a:xfrm>
            <a:off x="4120243" y="3148417"/>
            <a:ext cx="4614904" cy="3327666"/>
          </a:xfrm>
          <a:prstGeom prst="rect">
            <a:avLst/>
          </a:prstGeom>
        </p:spPr>
      </p:pic>
      <p:pic>
        <p:nvPicPr>
          <p:cNvPr id="3" name="Picture 2" descr="logo.png">
            <a:extLst>
              <a:ext uri="{FF2B5EF4-FFF2-40B4-BE49-F238E27FC236}">
                <a16:creationId xmlns:a16="http://schemas.microsoft.com/office/drawing/2014/main" id="{6181673B-D7AF-44A5-B81B-7462750251ED}"/>
              </a:ext>
            </a:extLst>
          </p:cNvPr>
          <p:cNvPicPr>
            <a:picLocks noChangeAspect="1"/>
          </p:cNvPicPr>
          <p:nvPr/>
        </p:nvPicPr>
        <p:blipFill>
          <a:blip r:embed="rId3"/>
          <a:stretch>
            <a:fillRect/>
          </a:stretch>
        </p:blipFill>
        <p:spPr>
          <a:xfrm>
            <a:off x="6639009" y="-76200"/>
            <a:ext cx="2504991" cy="1052433"/>
          </a:xfrm>
          <a:prstGeom prst="rect">
            <a:avLst/>
          </a:prstGeom>
        </p:spPr>
      </p:pic>
      <p:sp>
        <p:nvSpPr>
          <p:cNvPr id="5" name="Rectangle 4">
            <a:extLst>
              <a:ext uri="{FF2B5EF4-FFF2-40B4-BE49-F238E27FC236}">
                <a16:creationId xmlns:a16="http://schemas.microsoft.com/office/drawing/2014/main" id="{B8538B09-7310-4FC4-9B0D-F0BE3A9CC813}"/>
              </a:ext>
            </a:extLst>
          </p:cNvPr>
          <p:cNvSpPr/>
          <p:nvPr/>
        </p:nvSpPr>
        <p:spPr>
          <a:xfrm>
            <a:off x="76200" y="50684"/>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6" name="Picture 4" descr="Related image">
            <a:extLst>
              <a:ext uri="{FF2B5EF4-FFF2-40B4-BE49-F238E27FC236}">
                <a16:creationId xmlns:a16="http://schemas.microsoft.com/office/drawing/2014/main" id="{967A2193-BB49-4AFF-8EAB-EC5F8C032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24" y="1016178"/>
            <a:ext cx="2774662" cy="18591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3533A09-2D88-445E-A1A0-F421D2F4F2BB}"/>
              </a:ext>
            </a:extLst>
          </p:cNvPr>
          <p:cNvSpPr/>
          <p:nvPr/>
        </p:nvSpPr>
        <p:spPr>
          <a:xfrm>
            <a:off x="3657600" y="1143000"/>
            <a:ext cx="1141659" cy="369332"/>
          </a:xfrm>
          <a:prstGeom prst="rect">
            <a:avLst/>
          </a:prstGeom>
        </p:spPr>
        <p:txBody>
          <a:bodyPr wrap="none">
            <a:spAutoFit/>
          </a:bodyPr>
          <a:lstStyle/>
          <a:p>
            <a:r>
              <a:rPr lang="en-US" dirty="0">
                <a:latin typeface="Bauhaus 93" panose="04030905020B02020C02" pitchFamily="82" charset="0"/>
              </a:rPr>
              <a:t>One Goal</a:t>
            </a:r>
          </a:p>
        </p:txBody>
      </p:sp>
      <p:sp>
        <p:nvSpPr>
          <p:cNvPr id="8" name="Rectangle 7">
            <a:extLst>
              <a:ext uri="{FF2B5EF4-FFF2-40B4-BE49-F238E27FC236}">
                <a16:creationId xmlns:a16="http://schemas.microsoft.com/office/drawing/2014/main" id="{79DDAE28-5513-4B2A-8A68-7823202C6A31}"/>
              </a:ext>
            </a:extLst>
          </p:cNvPr>
          <p:cNvSpPr/>
          <p:nvPr/>
        </p:nvSpPr>
        <p:spPr>
          <a:xfrm>
            <a:off x="5715000" y="1177771"/>
            <a:ext cx="1425390" cy="369332"/>
          </a:xfrm>
          <a:prstGeom prst="rect">
            <a:avLst/>
          </a:prstGeom>
        </p:spPr>
        <p:txBody>
          <a:bodyPr wrap="none">
            <a:spAutoFit/>
          </a:bodyPr>
          <a:lstStyle/>
          <a:p>
            <a:r>
              <a:rPr lang="en-US" dirty="0">
                <a:latin typeface="Bauhaus 93" panose="04030905020B02020C02" pitchFamily="82" charset="0"/>
              </a:rPr>
              <a:t>One Passion</a:t>
            </a:r>
          </a:p>
        </p:txBody>
      </p:sp>
      <p:sp>
        <p:nvSpPr>
          <p:cNvPr id="9" name="Rectangle 8">
            <a:extLst>
              <a:ext uri="{FF2B5EF4-FFF2-40B4-BE49-F238E27FC236}">
                <a16:creationId xmlns:a16="http://schemas.microsoft.com/office/drawing/2014/main" id="{01717345-4500-4018-989B-E9070C641BD7}"/>
              </a:ext>
            </a:extLst>
          </p:cNvPr>
          <p:cNvSpPr/>
          <p:nvPr/>
        </p:nvSpPr>
        <p:spPr>
          <a:xfrm>
            <a:off x="7891504" y="1170373"/>
            <a:ext cx="1189749" cy="369332"/>
          </a:xfrm>
          <a:prstGeom prst="rect">
            <a:avLst/>
          </a:prstGeom>
        </p:spPr>
        <p:txBody>
          <a:bodyPr wrap="none">
            <a:spAutoFit/>
          </a:bodyPr>
          <a:lstStyle/>
          <a:p>
            <a:r>
              <a:rPr lang="en-US" dirty="0">
                <a:latin typeface="Bauhaus 93" panose="04030905020B02020C02" pitchFamily="82" charset="0"/>
              </a:rPr>
              <a:t>One team</a:t>
            </a:r>
          </a:p>
        </p:txBody>
      </p:sp>
      <p:graphicFrame>
        <p:nvGraphicFramePr>
          <p:cNvPr id="10" name="Table 9">
            <a:extLst>
              <a:ext uri="{FF2B5EF4-FFF2-40B4-BE49-F238E27FC236}">
                <a16:creationId xmlns:a16="http://schemas.microsoft.com/office/drawing/2014/main" id="{193EBAAE-4298-4975-918F-B2376D06E898}"/>
              </a:ext>
            </a:extLst>
          </p:cNvPr>
          <p:cNvGraphicFramePr>
            <a:graphicFrameLocks noGrp="1"/>
          </p:cNvGraphicFramePr>
          <p:nvPr>
            <p:extLst>
              <p:ext uri="{D42A27DB-BD31-4B8C-83A1-F6EECF244321}">
                <p14:modId xmlns:p14="http://schemas.microsoft.com/office/powerpoint/2010/main" val="2297017006"/>
              </p:ext>
            </p:extLst>
          </p:nvPr>
        </p:nvGraphicFramePr>
        <p:xfrm>
          <a:off x="4120244" y="1676637"/>
          <a:ext cx="4614903" cy="1472192"/>
        </p:xfrm>
        <a:graphic>
          <a:graphicData uri="http://schemas.openxmlformats.org/drawingml/2006/table">
            <a:tbl>
              <a:tblPr firstRow="1" bandRow="1">
                <a:tableStyleId>{5C22544A-7EE6-4342-B048-85BDC9FD1C3A}</a:tableStyleId>
              </a:tblPr>
              <a:tblGrid>
                <a:gridCol w="4614903">
                  <a:extLst>
                    <a:ext uri="{9D8B030D-6E8A-4147-A177-3AD203B41FA5}">
                      <a16:colId xmlns:a16="http://schemas.microsoft.com/office/drawing/2014/main" val="912283964"/>
                    </a:ext>
                  </a:extLst>
                </a:gridCol>
              </a:tblGrid>
              <a:tr h="736096">
                <a:tc>
                  <a:txBody>
                    <a:bodyPr/>
                    <a:lstStyle/>
                    <a:p>
                      <a:r>
                        <a:rPr lang="en-US" sz="2400" dirty="0">
                          <a:latin typeface="Bauhaus 93" panose="04030905020B02020C02" pitchFamily="82" charset="0"/>
                        </a:rPr>
                        <a:t>Direct</a:t>
                      </a:r>
                      <a:r>
                        <a:rPr lang="en-US" dirty="0"/>
                        <a:t> </a:t>
                      </a:r>
                      <a:r>
                        <a:rPr lang="en-US" sz="1600" dirty="0">
                          <a:latin typeface="Agency FB" panose="020B0503020202020204" pitchFamily="34" charset="0"/>
                        </a:rPr>
                        <a:t>Referral </a:t>
                      </a:r>
                      <a:r>
                        <a:rPr lang="en-US" sz="3600" dirty="0">
                          <a:solidFill>
                            <a:schemeClr val="bg2">
                              <a:lumMod val="75000"/>
                            </a:schemeClr>
                          </a:solidFill>
                          <a:latin typeface="Agency FB" panose="020B0503020202020204" pitchFamily="34" charset="0"/>
                        </a:rPr>
                        <a:t>1000 RS /- </a:t>
                      </a:r>
                      <a:r>
                        <a:rPr lang="en-US" sz="1600" dirty="0">
                          <a:latin typeface="Agency FB" panose="020B0503020202020204" pitchFamily="34" charset="0"/>
                        </a:rPr>
                        <a:t>Par Signal ID  </a:t>
                      </a:r>
                    </a:p>
                  </a:txBody>
                  <a:tcPr/>
                </a:tc>
                <a:extLst>
                  <a:ext uri="{0D108BD9-81ED-4DB2-BD59-A6C34878D82A}">
                    <a16:rowId xmlns:a16="http://schemas.microsoft.com/office/drawing/2014/main" val="3508597897"/>
                  </a:ext>
                </a:extLst>
              </a:tr>
              <a:tr h="736096">
                <a:tc>
                  <a:txBody>
                    <a:bodyPr/>
                    <a:lstStyle/>
                    <a:p>
                      <a:r>
                        <a:rPr lang="en-US" sz="2800" dirty="0">
                          <a:latin typeface="Bauhaus 93" panose="04030905020B02020C02" pitchFamily="82" charset="0"/>
                        </a:rPr>
                        <a:t>On</a:t>
                      </a:r>
                      <a:r>
                        <a:rPr lang="en-US" dirty="0"/>
                        <a:t> </a:t>
                      </a:r>
                      <a:r>
                        <a:rPr lang="en-US" b="1" dirty="0"/>
                        <a:t>unlimited depth </a:t>
                      </a:r>
                    </a:p>
                  </a:txBody>
                  <a:tcPr/>
                </a:tc>
                <a:extLst>
                  <a:ext uri="{0D108BD9-81ED-4DB2-BD59-A6C34878D82A}">
                    <a16:rowId xmlns:a16="http://schemas.microsoft.com/office/drawing/2014/main" val="462894405"/>
                  </a:ext>
                </a:extLst>
              </a:tr>
            </a:tbl>
          </a:graphicData>
        </a:graphic>
      </p:graphicFrame>
      <p:sp>
        <p:nvSpPr>
          <p:cNvPr id="11" name="Rectangle 10">
            <a:extLst>
              <a:ext uri="{FF2B5EF4-FFF2-40B4-BE49-F238E27FC236}">
                <a16:creationId xmlns:a16="http://schemas.microsoft.com/office/drawing/2014/main" id="{2DB34FC5-4179-490E-952A-C346D8E8EAA1}"/>
              </a:ext>
            </a:extLst>
          </p:cNvPr>
          <p:cNvSpPr/>
          <p:nvPr/>
        </p:nvSpPr>
        <p:spPr>
          <a:xfrm>
            <a:off x="87297" y="6522760"/>
            <a:ext cx="1141659" cy="369332"/>
          </a:xfrm>
          <a:prstGeom prst="rect">
            <a:avLst/>
          </a:prstGeom>
        </p:spPr>
        <p:txBody>
          <a:bodyPr wrap="none">
            <a:spAutoFit/>
          </a:bodyPr>
          <a:lstStyle/>
          <a:p>
            <a:r>
              <a:rPr lang="en-US" dirty="0">
                <a:latin typeface="Bauhaus 93" panose="04030905020B02020C02" pitchFamily="82" charset="0"/>
              </a:rPr>
              <a:t>One Goal</a:t>
            </a:r>
          </a:p>
        </p:txBody>
      </p:sp>
      <p:sp>
        <p:nvSpPr>
          <p:cNvPr id="12" name="Rectangle 11">
            <a:extLst>
              <a:ext uri="{FF2B5EF4-FFF2-40B4-BE49-F238E27FC236}">
                <a16:creationId xmlns:a16="http://schemas.microsoft.com/office/drawing/2014/main" id="{7057B4C9-1E9A-450B-9FB4-E3FCA51772E5}"/>
              </a:ext>
            </a:extLst>
          </p:cNvPr>
          <p:cNvSpPr/>
          <p:nvPr/>
        </p:nvSpPr>
        <p:spPr>
          <a:xfrm>
            <a:off x="4086564" y="6522760"/>
            <a:ext cx="1425390" cy="369332"/>
          </a:xfrm>
          <a:prstGeom prst="rect">
            <a:avLst/>
          </a:prstGeom>
        </p:spPr>
        <p:txBody>
          <a:bodyPr wrap="none">
            <a:spAutoFit/>
          </a:bodyPr>
          <a:lstStyle/>
          <a:p>
            <a:r>
              <a:rPr lang="en-US" dirty="0">
                <a:latin typeface="Bauhaus 93" panose="04030905020B02020C02" pitchFamily="82" charset="0"/>
              </a:rPr>
              <a:t>One Passion</a:t>
            </a:r>
          </a:p>
        </p:txBody>
      </p:sp>
      <p:sp>
        <p:nvSpPr>
          <p:cNvPr id="13" name="Rectangle 12">
            <a:extLst>
              <a:ext uri="{FF2B5EF4-FFF2-40B4-BE49-F238E27FC236}">
                <a16:creationId xmlns:a16="http://schemas.microsoft.com/office/drawing/2014/main" id="{C01097BA-5987-469C-BD36-987E1067D99C}"/>
              </a:ext>
            </a:extLst>
          </p:cNvPr>
          <p:cNvSpPr/>
          <p:nvPr/>
        </p:nvSpPr>
        <p:spPr>
          <a:xfrm>
            <a:off x="7954251" y="6538953"/>
            <a:ext cx="1189749" cy="369332"/>
          </a:xfrm>
          <a:prstGeom prst="rect">
            <a:avLst/>
          </a:prstGeom>
        </p:spPr>
        <p:txBody>
          <a:bodyPr wrap="none">
            <a:spAutoFit/>
          </a:bodyPr>
          <a:lstStyle/>
          <a:p>
            <a:r>
              <a:rPr lang="en-US" dirty="0">
                <a:latin typeface="Bauhaus 93" panose="04030905020B02020C02" pitchFamily="82" charset="0"/>
              </a:rPr>
              <a:t>One team</a:t>
            </a:r>
          </a:p>
        </p:txBody>
      </p:sp>
      <p:pic>
        <p:nvPicPr>
          <p:cNvPr id="14" name="Picture 8" descr="Image result for together everyone achieve more">
            <a:extLst>
              <a:ext uri="{FF2B5EF4-FFF2-40B4-BE49-F238E27FC236}">
                <a16:creationId xmlns:a16="http://schemas.microsoft.com/office/drawing/2014/main" id="{9A0FC1A0-439C-44A6-95D8-506D70D4C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82657"/>
            <a:ext cx="4476750" cy="199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Image result for rewards">
            <a:extLst>
              <a:ext uri="{FF2B5EF4-FFF2-40B4-BE49-F238E27FC236}">
                <a16:creationId xmlns:a16="http://schemas.microsoft.com/office/drawing/2014/main" id="{0CDCF776-15D8-447B-BCEF-7A9CD85FF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2122"/>
            <a:ext cx="1933915" cy="731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0117B2-D433-4739-83DD-B9B612B0072D}"/>
              </a:ext>
            </a:extLst>
          </p:cNvPr>
          <p:cNvSpPr/>
          <p:nvPr/>
        </p:nvSpPr>
        <p:spPr>
          <a:xfrm>
            <a:off x="47745" y="-84338"/>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10248" name="Picture 8" descr="Related image">
            <a:extLst>
              <a:ext uri="{FF2B5EF4-FFF2-40B4-BE49-F238E27FC236}">
                <a16:creationId xmlns:a16="http://schemas.microsoft.com/office/drawing/2014/main" id="{EC888CBC-5FB7-440C-A13F-30FE3FD147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98" y="914400"/>
            <a:ext cx="2286002"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68F724B9-01BF-4E66-ADF8-9D695E8BC4DD}"/>
              </a:ext>
            </a:extLst>
          </p:cNvPr>
          <p:cNvPicPr>
            <a:picLocks noChangeAspect="1" noChangeArrowheads="1"/>
          </p:cNvPicPr>
          <p:nvPr/>
        </p:nvPicPr>
        <p:blipFill>
          <a:blip r:embed="rId5" cstate="print"/>
          <a:srcRect/>
          <a:stretch>
            <a:fillRect/>
          </a:stretch>
        </p:blipFill>
        <p:spPr bwMode="auto">
          <a:xfrm>
            <a:off x="152398" y="2590801"/>
            <a:ext cx="2286003" cy="3810000"/>
          </a:xfrm>
          <a:prstGeom prst="rect">
            <a:avLst/>
          </a:prstGeom>
          <a:noFill/>
          <a:ln w="9525">
            <a:noFill/>
            <a:miter lim="800000"/>
            <a:headEnd/>
            <a:tailEnd/>
          </a:ln>
          <a:effectLst/>
        </p:spPr>
      </p:pic>
      <p:graphicFrame>
        <p:nvGraphicFramePr>
          <p:cNvPr id="20" name="Table 19">
            <a:extLst>
              <a:ext uri="{FF2B5EF4-FFF2-40B4-BE49-F238E27FC236}">
                <a16:creationId xmlns:a16="http://schemas.microsoft.com/office/drawing/2014/main" id="{46061DFC-F097-407E-817E-C89545DB7C0E}"/>
              </a:ext>
            </a:extLst>
          </p:cNvPr>
          <p:cNvGraphicFramePr>
            <a:graphicFrameLocks noGrp="1"/>
          </p:cNvGraphicFramePr>
          <p:nvPr>
            <p:extLst>
              <p:ext uri="{D42A27DB-BD31-4B8C-83A1-F6EECF244321}">
                <p14:modId xmlns:p14="http://schemas.microsoft.com/office/powerpoint/2010/main" val="4149800261"/>
              </p:ext>
            </p:extLst>
          </p:nvPr>
        </p:nvGraphicFramePr>
        <p:xfrm>
          <a:off x="2438400" y="923278"/>
          <a:ext cx="3429000" cy="5477520"/>
        </p:xfrm>
        <a:graphic>
          <a:graphicData uri="http://schemas.openxmlformats.org/drawingml/2006/table">
            <a:tbl>
              <a:tblPr firstRow="1" bandRow="1">
                <a:tableStyleId>{5C22544A-7EE6-4342-B048-85BDC9FD1C3A}</a:tableStyleId>
              </a:tblPr>
              <a:tblGrid>
                <a:gridCol w="1259633">
                  <a:extLst>
                    <a:ext uri="{9D8B030D-6E8A-4147-A177-3AD203B41FA5}">
                      <a16:colId xmlns:a16="http://schemas.microsoft.com/office/drawing/2014/main" val="1876779602"/>
                    </a:ext>
                  </a:extLst>
                </a:gridCol>
                <a:gridCol w="979714">
                  <a:extLst>
                    <a:ext uri="{9D8B030D-6E8A-4147-A177-3AD203B41FA5}">
                      <a16:colId xmlns:a16="http://schemas.microsoft.com/office/drawing/2014/main" val="544672223"/>
                    </a:ext>
                  </a:extLst>
                </a:gridCol>
                <a:gridCol w="1189653">
                  <a:extLst>
                    <a:ext uri="{9D8B030D-6E8A-4147-A177-3AD203B41FA5}">
                      <a16:colId xmlns:a16="http://schemas.microsoft.com/office/drawing/2014/main" val="2848088450"/>
                    </a:ext>
                  </a:extLst>
                </a:gridCol>
              </a:tblGrid>
              <a:tr h="342345">
                <a:tc>
                  <a:txBody>
                    <a:bodyPr/>
                    <a:lstStyle/>
                    <a:p>
                      <a:pPr algn="ctr"/>
                      <a:r>
                        <a:rPr lang="en-IN" sz="1600" b="1" dirty="0">
                          <a:latin typeface="Castellar" pitchFamily="18" charset="0"/>
                        </a:rPr>
                        <a:t>LEVEL</a:t>
                      </a:r>
                      <a:endParaRPr lang="en-US" sz="1600" b="1" dirty="0">
                        <a:latin typeface="Castellar" pitchFamily="18" charset="0"/>
                      </a:endParaRPr>
                    </a:p>
                  </a:txBody>
                  <a:tcPr/>
                </a:tc>
                <a:tc>
                  <a:txBody>
                    <a:bodyPr/>
                    <a:lstStyle/>
                    <a:p>
                      <a:pPr algn="ctr"/>
                      <a:r>
                        <a:rPr lang="en-IN" sz="1600" b="1" dirty="0">
                          <a:latin typeface="Castellar" pitchFamily="18" charset="0"/>
                        </a:rPr>
                        <a:t>PAIR</a:t>
                      </a:r>
                      <a:endParaRPr lang="en-US" sz="1600" b="1" dirty="0">
                        <a:latin typeface="Castellar" pitchFamily="18" charset="0"/>
                      </a:endParaRPr>
                    </a:p>
                  </a:txBody>
                  <a:tcPr/>
                </a:tc>
                <a:tc>
                  <a:txBody>
                    <a:bodyPr/>
                    <a:lstStyle/>
                    <a:p>
                      <a:pPr algn="ctr"/>
                      <a:r>
                        <a:rPr lang="en-IN" sz="1600" b="1" dirty="0">
                          <a:latin typeface="Castellar" pitchFamily="18" charset="0"/>
                        </a:rPr>
                        <a:t>REWAED</a:t>
                      </a:r>
                      <a:endParaRPr lang="en-US" sz="1600" b="1" dirty="0">
                        <a:latin typeface="Castellar" pitchFamily="18" charset="0"/>
                      </a:endParaRPr>
                    </a:p>
                  </a:txBody>
                  <a:tcPr/>
                </a:tc>
                <a:extLst>
                  <a:ext uri="{0D108BD9-81ED-4DB2-BD59-A6C34878D82A}">
                    <a16:rowId xmlns:a16="http://schemas.microsoft.com/office/drawing/2014/main" val="1073110385"/>
                  </a:ext>
                </a:extLst>
              </a:tr>
              <a:tr h="342345">
                <a:tc>
                  <a:txBody>
                    <a:bodyPr/>
                    <a:lstStyle/>
                    <a:p>
                      <a:pPr algn="ctr"/>
                      <a:r>
                        <a:rPr lang="en-IN" sz="1100" b="1" dirty="0">
                          <a:latin typeface="Castellar" pitchFamily="18" charset="0"/>
                        </a:rPr>
                        <a:t>1</a:t>
                      </a:r>
                      <a:endParaRPr lang="en-US" sz="1100" b="1" dirty="0">
                        <a:latin typeface="Castellar" pitchFamily="18" charset="0"/>
                      </a:endParaRPr>
                    </a:p>
                  </a:txBody>
                  <a:tcPr/>
                </a:tc>
                <a:tc>
                  <a:txBody>
                    <a:bodyPr/>
                    <a:lstStyle/>
                    <a:p>
                      <a:pPr algn="ctr"/>
                      <a:r>
                        <a:rPr lang="en-IN" sz="1100" b="1" dirty="0">
                          <a:latin typeface="Castellar" pitchFamily="18" charset="0"/>
                        </a:rPr>
                        <a:t>10</a:t>
                      </a:r>
                      <a:endParaRPr lang="en-US" sz="1100" b="1" dirty="0">
                        <a:latin typeface="Castellar" pitchFamily="18" charset="0"/>
                      </a:endParaRPr>
                    </a:p>
                  </a:txBody>
                  <a:tcPr/>
                </a:tc>
                <a:tc>
                  <a:txBody>
                    <a:bodyPr/>
                    <a:lstStyle/>
                    <a:p>
                      <a:pPr algn="ctr"/>
                      <a:r>
                        <a:rPr lang="en-IN" sz="1100" b="1" dirty="0">
                          <a:latin typeface="Castellar" pitchFamily="18" charset="0"/>
                        </a:rPr>
                        <a:t>2,500</a:t>
                      </a:r>
                      <a:endParaRPr lang="en-US" sz="1100" b="1" dirty="0">
                        <a:latin typeface="Castellar" pitchFamily="18" charset="0"/>
                      </a:endParaRPr>
                    </a:p>
                  </a:txBody>
                  <a:tcPr/>
                </a:tc>
                <a:extLst>
                  <a:ext uri="{0D108BD9-81ED-4DB2-BD59-A6C34878D82A}">
                    <a16:rowId xmlns:a16="http://schemas.microsoft.com/office/drawing/2014/main" val="448583296"/>
                  </a:ext>
                </a:extLst>
              </a:tr>
              <a:tr h="342345">
                <a:tc>
                  <a:txBody>
                    <a:bodyPr/>
                    <a:lstStyle/>
                    <a:p>
                      <a:pPr algn="ctr"/>
                      <a:r>
                        <a:rPr lang="en-IN" sz="1100" b="1" dirty="0">
                          <a:latin typeface="Castellar" pitchFamily="18" charset="0"/>
                        </a:rPr>
                        <a:t>2</a:t>
                      </a:r>
                      <a:endParaRPr lang="en-US" sz="1100" b="1" dirty="0">
                        <a:latin typeface="Castellar" pitchFamily="18" charset="0"/>
                      </a:endParaRPr>
                    </a:p>
                  </a:txBody>
                  <a:tcPr/>
                </a:tc>
                <a:tc>
                  <a:txBody>
                    <a:bodyPr/>
                    <a:lstStyle/>
                    <a:p>
                      <a:pPr algn="ctr"/>
                      <a:r>
                        <a:rPr lang="en-IN" sz="1100" b="1" dirty="0">
                          <a:latin typeface="Castellar" pitchFamily="18" charset="0"/>
                        </a:rPr>
                        <a:t>25</a:t>
                      </a:r>
                      <a:endParaRPr lang="en-US" sz="1100" b="1" dirty="0">
                        <a:latin typeface="Castellar" pitchFamily="18" charset="0"/>
                      </a:endParaRPr>
                    </a:p>
                  </a:txBody>
                  <a:tcPr/>
                </a:tc>
                <a:tc>
                  <a:txBody>
                    <a:bodyPr/>
                    <a:lstStyle/>
                    <a:p>
                      <a:pPr algn="ctr"/>
                      <a:r>
                        <a:rPr lang="en-IN" sz="1100" b="1" dirty="0">
                          <a:latin typeface="Castellar" pitchFamily="18" charset="0"/>
                        </a:rPr>
                        <a:t>6,000</a:t>
                      </a:r>
                      <a:endParaRPr lang="en-US" sz="1100" b="1" dirty="0">
                        <a:latin typeface="Castellar" pitchFamily="18" charset="0"/>
                      </a:endParaRPr>
                    </a:p>
                  </a:txBody>
                  <a:tcPr/>
                </a:tc>
                <a:extLst>
                  <a:ext uri="{0D108BD9-81ED-4DB2-BD59-A6C34878D82A}">
                    <a16:rowId xmlns:a16="http://schemas.microsoft.com/office/drawing/2014/main" val="3552961529"/>
                  </a:ext>
                </a:extLst>
              </a:tr>
              <a:tr h="342345">
                <a:tc>
                  <a:txBody>
                    <a:bodyPr/>
                    <a:lstStyle/>
                    <a:p>
                      <a:pPr algn="ctr"/>
                      <a:r>
                        <a:rPr lang="en-IN" sz="1100" b="1" dirty="0">
                          <a:latin typeface="Castellar" pitchFamily="18" charset="0"/>
                        </a:rPr>
                        <a:t>3</a:t>
                      </a:r>
                      <a:endParaRPr lang="en-US" sz="1100" b="1" dirty="0">
                        <a:latin typeface="Castellar" pitchFamily="18" charset="0"/>
                      </a:endParaRPr>
                    </a:p>
                  </a:txBody>
                  <a:tcPr/>
                </a:tc>
                <a:tc>
                  <a:txBody>
                    <a:bodyPr/>
                    <a:lstStyle/>
                    <a:p>
                      <a:pPr algn="ctr"/>
                      <a:r>
                        <a:rPr lang="en-IN" sz="1100" b="1" dirty="0">
                          <a:latin typeface="Castellar" pitchFamily="18" charset="0"/>
                        </a:rPr>
                        <a:t>50</a:t>
                      </a:r>
                      <a:endParaRPr lang="en-US" sz="1100" b="1" dirty="0">
                        <a:latin typeface="Castellar" pitchFamily="18" charset="0"/>
                      </a:endParaRPr>
                    </a:p>
                  </a:txBody>
                  <a:tcPr/>
                </a:tc>
                <a:tc>
                  <a:txBody>
                    <a:bodyPr/>
                    <a:lstStyle/>
                    <a:p>
                      <a:pPr algn="ctr"/>
                      <a:r>
                        <a:rPr lang="en-IN" sz="1100" b="1" dirty="0">
                          <a:latin typeface="Castellar" pitchFamily="18" charset="0"/>
                        </a:rPr>
                        <a:t>12,500</a:t>
                      </a:r>
                      <a:endParaRPr lang="en-US" sz="1100" b="1" dirty="0">
                        <a:latin typeface="Castellar" pitchFamily="18" charset="0"/>
                      </a:endParaRPr>
                    </a:p>
                  </a:txBody>
                  <a:tcPr/>
                </a:tc>
                <a:extLst>
                  <a:ext uri="{0D108BD9-81ED-4DB2-BD59-A6C34878D82A}">
                    <a16:rowId xmlns:a16="http://schemas.microsoft.com/office/drawing/2014/main" val="3519373996"/>
                  </a:ext>
                </a:extLst>
              </a:tr>
              <a:tr h="342345">
                <a:tc>
                  <a:txBody>
                    <a:bodyPr/>
                    <a:lstStyle/>
                    <a:p>
                      <a:pPr algn="ctr"/>
                      <a:r>
                        <a:rPr lang="en-IN" sz="1100" b="1" dirty="0">
                          <a:latin typeface="Castellar" pitchFamily="18" charset="0"/>
                        </a:rPr>
                        <a:t>4</a:t>
                      </a:r>
                      <a:endParaRPr lang="en-US" sz="1100" b="1" dirty="0">
                        <a:latin typeface="Castellar" pitchFamily="18" charset="0"/>
                      </a:endParaRPr>
                    </a:p>
                  </a:txBody>
                  <a:tcPr/>
                </a:tc>
                <a:tc>
                  <a:txBody>
                    <a:bodyPr/>
                    <a:lstStyle/>
                    <a:p>
                      <a:pPr algn="ctr"/>
                      <a:r>
                        <a:rPr lang="en-IN" sz="1100" b="1" dirty="0">
                          <a:latin typeface="Castellar" pitchFamily="18" charset="0"/>
                        </a:rPr>
                        <a:t>100</a:t>
                      </a:r>
                      <a:endParaRPr lang="en-US" sz="1100" b="1" dirty="0">
                        <a:latin typeface="Castellar" pitchFamily="18" charset="0"/>
                      </a:endParaRPr>
                    </a:p>
                  </a:txBody>
                  <a:tcPr/>
                </a:tc>
                <a:tc>
                  <a:txBody>
                    <a:bodyPr/>
                    <a:lstStyle/>
                    <a:p>
                      <a:pPr algn="ctr"/>
                      <a:r>
                        <a:rPr lang="en-IN" sz="1100" b="1" dirty="0">
                          <a:latin typeface="Castellar" pitchFamily="18" charset="0"/>
                        </a:rPr>
                        <a:t>25,000</a:t>
                      </a:r>
                      <a:endParaRPr lang="en-US" sz="1100" b="1" dirty="0">
                        <a:latin typeface="Castellar" pitchFamily="18" charset="0"/>
                      </a:endParaRPr>
                    </a:p>
                  </a:txBody>
                  <a:tcPr/>
                </a:tc>
                <a:extLst>
                  <a:ext uri="{0D108BD9-81ED-4DB2-BD59-A6C34878D82A}">
                    <a16:rowId xmlns:a16="http://schemas.microsoft.com/office/drawing/2014/main" val="3694723687"/>
                  </a:ext>
                </a:extLst>
              </a:tr>
              <a:tr h="342345">
                <a:tc>
                  <a:txBody>
                    <a:bodyPr/>
                    <a:lstStyle/>
                    <a:p>
                      <a:pPr algn="ctr"/>
                      <a:r>
                        <a:rPr lang="en-IN" sz="1100" b="1" dirty="0">
                          <a:latin typeface="Castellar" pitchFamily="18" charset="0"/>
                        </a:rPr>
                        <a:t>5</a:t>
                      </a:r>
                      <a:endParaRPr lang="en-US" sz="1100" b="1" dirty="0">
                        <a:latin typeface="Castellar" pitchFamily="18" charset="0"/>
                      </a:endParaRPr>
                    </a:p>
                  </a:txBody>
                  <a:tcPr/>
                </a:tc>
                <a:tc>
                  <a:txBody>
                    <a:bodyPr/>
                    <a:lstStyle/>
                    <a:p>
                      <a:pPr algn="ctr"/>
                      <a:r>
                        <a:rPr lang="en-IN" sz="1100" b="1" dirty="0">
                          <a:latin typeface="Castellar" pitchFamily="18" charset="0"/>
                        </a:rPr>
                        <a:t>200</a:t>
                      </a:r>
                      <a:endParaRPr lang="en-US" sz="1100" b="1" dirty="0">
                        <a:latin typeface="Castellar" pitchFamily="18" charset="0"/>
                      </a:endParaRPr>
                    </a:p>
                  </a:txBody>
                  <a:tcPr/>
                </a:tc>
                <a:tc>
                  <a:txBody>
                    <a:bodyPr/>
                    <a:lstStyle/>
                    <a:p>
                      <a:pPr algn="ctr"/>
                      <a:r>
                        <a:rPr lang="en-IN" sz="1100" b="1" dirty="0">
                          <a:latin typeface="Castellar" pitchFamily="18" charset="0"/>
                        </a:rPr>
                        <a:t>50,000</a:t>
                      </a:r>
                      <a:endParaRPr lang="en-US" sz="1100" b="1" dirty="0">
                        <a:latin typeface="Castellar" pitchFamily="18" charset="0"/>
                      </a:endParaRPr>
                    </a:p>
                  </a:txBody>
                  <a:tcPr/>
                </a:tc>
                <a:extLst>
                  <a:ext uri="{0D108BD9-81ED-4DB2-BD59-A6C34878D82A}">
                    <a16:rowId xmlns:a16="http://schemas.microsoft.com/office/drawing/2014/main" val="3628731585"/>
                  </a:ext>
                </a:extLst>
              </a:tr>
              <a:tr h="342345">
                <a:tc>
                  <a:txBody>
                    <a:bodyPr/>
                    <a:lstStyle/>
                    <a:p>
                      <a:pPr algn="ctr"/>
                      <a:r>
                        <a:rPr lang="en-IN" sz="1100" b="1" dirty="0">
                          <a:latin typeface="Castellar" pitchFamily="18" charset="0"/>
                        </a:rPr>
                        <a:t>6</a:t>
                      </a:r>
                      <a:endParaRPr lang="en-US" sz="1100" b="1" dirty="0">
                        <a:latin typeface="Castellar" pitchFamily="18" charset="0"/>
                      </a:endParaRPr>
                    </a:p>
                  </a:txBody>
                  <a:tcPr/>
                </a:tc>
                <a:tc>
                  <a:txBody>
                    <a:bodyPr/>
                    <a:lstStyle/>
                    <a:p>
                      <a:pPr algn="ctr"/>
                      <a:r>
                        <a:rPr lang="en-IN" sz="1100" b="1" dirty="0">
                          <a:latin typeface="Castellar" pitchFamily="18" charset="0"/>
                        </a:rPr>
                        <a:t>500</a:t>
                      </a:r>
                      <a:endParaRPr lang="en-US" sz="1100" b="1" dirty="0">
                        <a:latin typeface="Castellar" pitchFamily="18" charset="0"/>
                      </a:endParaRPr>
                    </a:p>
                  </a:txBody>
                  <a:tcPr/>
                </a:tc>
                <a:tc>
                  <a:txBody>
                    <a:bodyPr/>
                    <a:lstStyle/>
                    <a:p>
                      <a:pPr algn="ctr"/>
                      <a:r>
                        <a:rPr lang="en-IN" sz="1100" b="1" dirty="0">
                          <a:latin typeface="Castellar" pitchFamily="18" charset="0"/>
                        </a:rPr>
                        <a:t>1,25,000</a:t>
                      </a:r>
                      <a:endParaRPr lang="en-US" sz="1100" b="1" dirty="0">
                        <a:latin typeface="Castellar" pitchFamily="18" charset="0"/>
                      </a:endParaRPr>
                    </a:p>
                  </a:txBody>
                  <a:tcPr/>
                </a:tc>
                <a:extLst>
                  <a:ext uri="{0D108BD9-81ED-4DB2-BD59-A6C34878D82A}">
                    <a16:rowId xmlns:a16="http://schemas.microsoft.com/office/drawing/2014/main" val="3091757992"/>
                  </a:ext>
                </a:extLst>
              </a:tr>
              <a:tr h="342345">
                <a:tc>
                  <a:txBody>
                    <a:bodyPr/>
                    <a:lstStyle/>
                    <a:p>
                      <a:pPr algn="ctr"/>
                      <a:r>
                        <a:rPr lang="en-IN" sz="1100" b="1" dirty="0">
                          <a:latin typeface="Castellar" pitchFamily="18" charset="0"/>
                        </a:rPr>
                        <a:t>7</a:t>
                      </a:r>
                      <a:endParaRPr lang="en-US" sz="1100" b="1" dirty="0">
                        <a:latin typeface="Castellar" pitchFamily="18" charset="0"/>
                      </a:endParaRPr>
                    </a:p>
                  </a:txBody>
                  <a:tcPr/>
                </a:tc>
                <a:tc>
                  <a:txBody>
                    <a:bodyPr/>
                    <a:lstStyle/>
                    <a:p>
                      <a:pPr algn="ctr"/>
                      <a:r>
                        <a:rPr lang="en-IN" sz="1100" b="1" dirty="0">
                          <a:latin typeface="Castellar" pitchFamily="18" charset="0"/>
                        </a:rPr>
                        <a:t>1000</a:t>
                      </a:r>
                      <a:endParaRPr lang="en-US" sz="1100" b="1" dirty="0">
                        <a:latin typeface="Castellar" pitchFamily="18" charset="0"/>
                      </a:endParaRPr>
                    </a:p>
                  </a:txBody>
                  <a:tcPr/>
                </a:tc>
                <a:tc>
                  <a:txBody>
                    <a:bodyPr/>
                    <a:lstStyle/>
                    <a:p>
                      <a:pPr algn="ctr"/>
                      <a:r>
                        <a:rPr lang="en-IN" sz="1100" b="1" dirty="0">
                          <a:latin typeface="Castellar" pitchFamily="18" charset="0"/>
                        </a:rPr>
                        <a:t>2,50,000</a:t>
                      </a:r>
                      <a:endParaRPr lang="en-US" sz="1100" b="1" dirty="0">
                        <a:latin typeface="Castellar" pitchFamily="18" charset="0"/>
                      </a:endParaRPr>
                    </a:p>
                  </a:txBody>
                  <a:tcPr/>
                </a:tc>
                <a:extLst>
                  <a:ext uri="{0D108BD9-81ED-4DB2-BD59-A6C34878D82A}">
                    <a16:rowId xmlns:a16="http://schemas.microsoft.com/office/drawing/2014/main" val="2214777483"/>
                  </a:ext>
                </a:extLst>
              </a:tr>
              <a:tr h="342345">
                <a:tc>
                  <a:txBody>
                    <a:bodyPr/>
                    <a:lstStyle/>
                    <a:p>
                      <a:pPr algn="ctr"/>
                      <a:r>
                        <a:rPr lang="en-IN" sz="1100" b="1" dirty="0">
                          <a:latin typeface="Castellar" pitchFamily="18" charset="0"/>
                        </a:rPr>
                        <a:t>8</a:t>
                      </a:r>
                      <a:endParaRPr lang="en-US" sz="1100" b="1" dirty="0">
                        <a:latin typeface="Castellar" pitchFamily="18" charset="0"/>
                      </a:endParaRPr>
                    </a:p>
                  </a:txBody>
                  <a:tcPr/>
                </a:tc>
                <a:tc>
                  <a:txBody>
                    <a:bodyPr/>
                    <a:lstStyle/>
                    <a:p>
                      <a:pPr algn="ctr"/>
                      <a:r>
                        <a:rPr lang="en-IN" sz="1100" b="1" dirty="0">
                          <a:latin typeface="Castellar" pitchFamily="18" charset="0"/>
                        </a:rPr>
                        <a:t>2000</a:t>
                      </a:r>
                      <a:endParaRPr lang="en-US" sz="1100" b="1" dirty="0">
                        <a:latin typeface="Castellar" pitchFamily="18" charset="0"/>
                      </a:endParaRPr>
                    </a:p>
                  </a:txBody>
                  <a:tcPr/>
                </a:tc>
                <a:tc>
                  <a:txBody>
                    <a:bodyPr/>
                    <a:lstStyle/>
                    <a:p>
                      <a:pPr algn="ctr"/>
                      <a:r>
                        <a:rPr lang="en-IN" sz="1100" b="1" dirty="0">
                          <a:latin typeface="Castellar" pitchFamily="18" charset="0"/>
                        </a:rPr>
                        <a:t>5,00,000</a:t>
                      </a:r>
                      <a:endParaRPr lang="en-US" sz="1100" b="1" dirty="0">
                        <a:latin typeface="Castellar" pitchFamily="18" charset="0"/>
                      </a:endParaRPr>
                    </a:p>
                  </a:txBody>
                  <a:tcPr/>
                </a:tc>
                <a:extLst>
                  <a:ext uri="{0D108BD9-81ED-4DB2-BD59-A6C34878D82A}">
                    <a16:rowId xmlns:a16="http://schemas.microsoft.com/office/drawing/2014/main" val="1108433283"/>
                  </a:ext>
                </a:extLst>
              </a:tr>
              <a:tr h="342345">
                <a:tc>
                  <a:txBody>
                    <a:bodyPr/>
                    <a:lstStyle/>
                    <a:p>
                      <a:pPr algn="ctr"/>
                      <a:r>
                        <a:rPr lang="en-IN" sz="1100" b="1" dirty="0">
                          <a:latin typeface="Castellar" pitchFamily="18" charset="0"/>
                        </a:rPr>
                        <a:t>9</a:t>
                      </a:r>
                      <a:endParaRPr lang="en-US" sz="1100" b="1" dirty="0">
                        <a:latin typeface="Castellar" pitchFamily="18" charset="0"/>
                      </a:endParaRPr>
                    </a:p>
                  </a:txBody>
                  <a:tcPr/>
                </a:tc>
                <a:tc>
                  <a:txBody>
                    <a:bodyPr/>
                    <a:lstStyle/>
                    <a:p>
                      <a:pPr algn="ctr"/>
                      <a:r>
                        <a:rPr lang="en-IN" sz="1100" b="1" dirty="0">
                          <a:latin typeface="Castellar" pitchFamily="18" charset="0"/>
                        </a:rPr>
                        <a:t>5000</a:t>
                      </a:r>
                      <a:endParaRPr lang="en-US" sz="1100" b="1" dirty="0">
                        <a:latin typeface="Castellar" pitchFamily="18" charset="0"/>
                      </a:endParaRPr>
                    </a:p>
                  </a:txBody>
                  <a:tcPr/>
                </a:tc>
                <a:tc>
                  <a:txBody>
                    <a:bodyPr/>
                    <a:lstStyle/>
                    <a:p>
                      <a:pPr algn="ctr"/>
                      <a:r>
                        <a:rPr lang="en-IN" sz="1100" b="1" dirty="0">
                          <a:latin typeface="Castellar" pitchFamily="18" charset="0"/>
                        </a:rPr>
                        <a:t>12,50,000</a:t>
                      </a:r>
                      <a:endParaRPr lang="en-US" sz="1100" b="1" dirty="0">
                        <a:latin typeface="Castellar" pitchFamily="18" charset="0"/>
                      </a:endParaRPr>
                    </a:p>
                  </a:txBody>
                  <a:tcPr/>
                </a:tc>
                <a:extLst>
                  <a:ext uri="{0D108BD9-81ED-4DB2-BD59-A6C34878D82A}">
                    <a16:rowId xmlns:a16="http://schemas.microsoft.com/office/drawing/2014/main" val="2106499174"/>
                  </a:ext>
                </a:extLst>
              </a:tr>
              <a:tr h="342345">
                <a:tc>
                  <a:txBody>
                    <a:bodyPr/>
                    <a:lstStyle/>
                    <a:p>
                      <a:pPr algn="ctr"/>
                      <a:r>
                        <a:rPr lang="en-IN" sz="1100" b="1" dirty="0">
                          <a:latin typeface="Castellar" pitchFamily="18" charset="0"/>
                        </a:rPr>
                        <a:t>10</a:t>
                      </a:r>
                      <a:endParaRPr lang="en-US" sz="1100" b="1" dirty="0">
                        <a:latin typeface="Castellar" pitchFamily="18" charset="0"/>
                      </a:endParaRPr>
                    </a:p>
                  </a:txBody>
                  <a:tcPr/>
                </a:tc>
                <a:tc>
                  <a:txBody>
                    <a:bodyPr/>
                    <a:lstStyle/>
                    <a:p>
                      <a:pPr algn="ctr"/>
                      <a:r>
                        <a:rPr lang="en-IN" sz="1100" b="1" dirty="0">
                          <a:latin typeface="Castellar" pitchFamily="18" charset="0"/>
                        </a:rPr>
                        <a:t>10000</a:t>
                      </a:r>
                      <a:endParaRPr lang="en-US" sz="1100" b="1" dirty="0">
                        <a:latin typeface="Castellar" pitchFamily="18" charset="0"/>
                      </a:endParaRPr>
                    </a:p>
                  </a:txBody>
                  <a:tcPr/>
                </a:tc>
                <a:tc>
                  <a:txBody>
                    <a:bodyPr/>
                    <a:lstStyle/>
                    <a:p>
                      <a:pPr algn="ctr"/>
                      <a:r>
                        <a:rPr lang="en-IN" sz="1100" b="1" dirty="0">
                          <a:latin typeface="Castellar" pitchFamily="18" charset="0"/>
                        </a:rPr>
                        <a:t>25,00,000</a:t>
                      </a:r>
                      <a:endParaRPr lang="en-US" sz="1100" b="1" dirty="0">
                        <a:latin typeface="Castellar" pitchFamily="18" charset="0"/>
                      </a:endParaRPr>
                    </a:p>
                  </a:txBody>
                  <a:tcPr/>
                </a:tc>
                <a:extLst>
                  <a:ext uri="{0D108BD9-81ED-4DB2-BD59-A6C34878D82A}">
                    <a16:rowId xmlns:a16="http://schemas.microsoft.com/office/drawing/2014/main" val="1033000048"/>
                  </a:ext>
                </a:extLst>
              </a:tr>
              <a:tr h="342345">
                <a:tc>
                  <a:txBody>
                    <a:bodyPr/>
                    <a:lstStyle/>
                    <a:p>
                      <a:pPr algn="ctr"/>
                      <a:r>
                        <a:rPr lang="en-IN" sz="1100" b="1" dirty="0">
                          <a:latin typeface="Castellar" pitchFamily="18" charset="0"/>
                        </a:rPr>
                        <a:t>11</a:t>
                      </a:r>
                      <a:endParaRPr lang="en-US" sz="1100" b="1" dirty="0">
                        <a:latin typeface="Castellar" pitchFamily="18" charset="0"/>
                      </a:endParaRPr>
                    </a:p>
                  </a:txBody>
                  <a:tcPr/>
                </a:tc>
                <a:tc>
                  <a:txBody>
                    <a:bodyPr/>
                    <a:lstStyle/>
                    <a:p>
                      <a:pPr algn="ctr"/>
                      <a:r>
                        <a:rPr lang="en-IN" sz="1100" b="1" dirty="0">
                          <a:latin typeface="Castellar" pitchFamily="18" charset="0"/>
                        </a:rPr>
                        <a:t>20000</a:t>
                      </a:r>
                      <a:endParaRPr lang="en-US" sz="1100" b="1" dirty="0">
                        <a:latin typeface="Castellar" pitchFamily="18" charset="0"/>
                      </a:endParaRPr>
                    </a:p>
                  </a:txBody>
                  <a:tcPr/>
                </a:tc>
                <a:tc>
                  <a:txBody>
                    <a:bodyPr/>
                    <a:lstStyle/>
                    <a:p>
                      <a:pPr algn="ctr"/>
                      <a:r>
                        <a:rPr lang="en-IN" sz="1100" b="1" dirty="0">
                          <a:latin typeface="Castellar" pitchFamily="18" charset="0"/>
                        </a:rPr>
                        <a:t>50,00,000</a:t>
                      </a:r>
                      <a:endParaRPr lang="en-US" sz="1100" b="1" dirty="0">
                        <a:latin typeface="Castellar" pitchFamily="18" charset="0"/>
                      </a:endParaRPr>
                    </a:p>
                  </a:txBody>
                  <a:tcPr/>
                </a:tc>
                <a:extLst>
                  <a:ext uri="{0D108BD9-81ED-4DB2-BD59-A6C34878D82A}">
                    <a16:rowId xmlns:a16="http://schemas.microsoft.com/office/drawing/2014/main" val="3350975332"/>
                  </a:ext>
                </a:extLst>
              </a:tr>
              <a:tr h="342345">
                <a:tc>
                  <a:txBody>
                    <a:bodyPr/>
                    <a:lstStyle/>
                    <a:p>
                      <a:pPr algn="ctr"/>
                      <a:r>
                        <a:rPr lang="en-IN" sz="1100" b="1" dirty="0">
                          <a:latin typeface="Castellar" pitchFamily="18" charset="0"/>
                        </a:rPr>
                        <a:t>12</a:t>
                      </a:r>
                      <a:endParaRPr lang="en-US" sz="1100" b="1" dirty="0">
                        <a:latin typeface="Castellar" pitchFamily="18" charset="0"/>
                      </a:endParaRPr>
                    </a:p>
                  </a:txBody>
                  <a:tcPr/>
                </a:tc>
                <a:tc>
                  <a:txBody>
                    <a:bodyPr/>
                    <a:lstStyle/>
                    <a:p>
                      <a:pPr algn="ctr"/>
                      <a:r>
                        <a:rPr lang="en-IN" sz="1100" b="1" dirty="0">
                          <a:latin typeface="Castellar" pitchFamily="18" charset="0"/>
                        </a:rPr>
                        <a:t>50000</a:t>
                      </a:r>
                      <a:endParaRPr lang="en-US" sz="1100" b="1" dirty="0">
                        <a:latin typeface="Castellar" pitchFamily="18" charset="0"/>
                      </a:endParaRPr>
                    </a:p>
                  </a:txBody>
                  <a:tcPr/>
                </a:tc>
                <a:tc>
                  <a:txBody>
                    <a:bodyPr/>
                    <a:lstStyle/>
                    <a:p>
                      <a:pPr algn="ctr"/>
                      <a:r>
                        <a:rPr lang="en-IN" sz="1100" b="1" dirty="0">
                          <a:latin typeface="Castellar" pitchFamily="18" charset="0"/>
                        </a:rPr>
                        <a:t>1,00,00,000</a:t>
                      </a:r>
                      <a:endParaRPr lang="en-US" sz="1100" b="1" dirty="0">
                        <a:latin typeface="Castellar" pitchFamily="18" charset="0"/>
                      </a:endParaRPr>
                    </a:p>
                  </a:txBody>
                  <a:tcPr/>
                </a:tc>
                <a:extLst>
                  <a:ext uri="{0D108BD9-81ED-4DB2-BD59-A6C34878D82A}">
                    <a16:rowId xmlns:a16="http://schemas.microsoft.com/office/drawing/2014/main" val="2689046798"/>
                  </a:ext>
                </a:extLst>
              </a:tr>
              <a:tr h="342345">
                <a:tc>
                  <a:txBody>
                    <a:bodyPr/>
                    <a:lstStyle/>
                    <a:p>
                      <a:pPr algn="ctr"/>
                      <a:r>
                        <a:rPr lang="en-IN" sz="1100" b="1" dirty="0">
                          <a:latin typeface="Castellar" pitchFamily="18" charset="0"/>
                        </a:rPr>
                        <a:t>13</a:t>
                      </a:r>
                      <a:endParaRPr lang="en-US" sz="1100" b="1" dirty="0">
                        <a:latin typeface="Castellar" pitchFamily="18" charset="0"/>
                      </a:endParaRPr>
                    </a:p>
                  </a:txBody>
                  <a:tcPr/>
                </a:tc>
                <a:tc>
                  <a:txBody>
                    <a:bodyPr/>
                    <a:lstStyle/>
                    <a:p>
                      <a:pPr algn="ctr"/>
                      <a:r>
                        <a:rPr lang="en-IN" sz="1100" b="1" dirty="0">
                          <a:latin typeface="Castellar" pitchFamily="18" charset="0"/>
                        </a:rPr>
                        <a:t>100000</a:t>
                      </a:r>
                      <a:endParaRPr lang="en-US" sz="1100" b="1" dirty="0">
                        <a:latin typeface="Castellar" pitchFamily="18" charset="0"/>
                      </a:endParaRPr>
                    </a:p>
                  </a:txBody>
                  <a:tcPr/>
                </a:tc>
                <a:tc>
                  <a:txBody>
                    <a:bodyPr/>
                    <a:lstStyle/>
                    <a:p>
                      <a:pPr algn="ctr"/>
                      <a:r>
                        <a:rPr lang="en-IN" sz="1100" b="1" dirty="0">
                          <a:latin typeface="Castellar" pitchFamily="18" charset="0"/>
                        </a:rPr>
                        <a:t>2,50,00,000</a:t>
                      </a:r>
                      <a:endParaRPr lang="en-US" sz="1100" b="1" dirty="0">
                        <a:latin typeface="Castellar" pitchFamily="18" charset="0"/>
                      </a:endParaRPr>
                    </a:p>
                  </a:txBody>
                  <a:tcPr/>
                </a:tc>
                <a:extLst>
                  <a:ext uri="{0D108BD9-81ED-4DB2-BD59-A6C34878D82A}">
                    <a16:rowId xmlns:a16="http://schemas.microsoft.com/office/drawing/2014/main" val="1477404352"/>
                  </a:ext>
                </a:extLst>
              </a:tr>
              <a:tr h="342345">
                <a:tc>
                  <a:txBody>
                    <a:bodyPr/>
                    <a:lstStyle/>
                    <a:p>
                      <a:pPr algn="ctr"/>
                      <a:r>
                        <a:rPr lang="en-IN" sz="1100" b="1" dirty="0">
                          <a:latin typeface="Castellar" pitchFamily="18" charset="0"/>
                        </a:rPr>
                        <a:t>14</a:t>
                      </a:r>
                      <a:endParaRPr lang="en-US" sz="1100" b="1" dirty="0">
                        <a:latin typeface="Castellar" pitchFamily="18" charset="0"/>
                      </a:endParaRPr>
                    </a:p>
                  </a:txBody>
                  <a:tcPr/>
                </a:tc>
                <a:tc>
                  <a:txBody>
                    <a:bodyPr/>
                    <a:lstStyle/>
                    <a:p>
                      <a:pPr algn="ctr"/>
                      <a:r>
                        <a:rPr lang="en-IN" sz="1100" b="1" dirty="0">
                          <a:latin typeface="Castellar" pitchFamily="18" charset="0"/>
                        </a:rPr>
                        <a:t>200000</a:t>
                      </a:r>
                      <a:endParaRPr lang="en-US" sz="1100" b="1" dirty="0">
                        <a:latin typeface="Castellar" pitchFamily="18" charset="0"/>
                      </a:endParaRPr>
                    </a:p>
                  </a:txBody>
                  <a:tcPr/>
                </a:tc>
                <a:tc>
                  <a:txBody>
                    <a:bodyPr/>
                    <a:lstStyle/>
                    <a:p>
                      <a:pPr algn="ctr"/>
                      <a:r>
                        <a:rPr lang="en-IN" sz="1100" b="1" dirty="0">
                          <a:latin typeface="Castellar" pitchFamily="18" charset="0"/>
                        </a:rPr>
                        <a:t>5,00,00,000</a:t>
                      </a:r>
                      <a:endParaRPr lang="en-US" sz="1100" b="1" dirty="0">
                        <a:latin typeface="Castellar" pitchFamily="18" charset="0"/>
                      </a:endParaRPr>
                    </a:p>
                  </a:txBody>
                  <a:tcPr/>
                </a:tc>
                <a:extLst>
                  <a:ext uri="{0D108BD9-81ED-4DB2-BD59-A6C34878D82A}">
                    <a16:rowId xmlns:a16="http://schemas.microsoft.com/office/drawing/2014/main" val="2607729699"/>
                  </a:ext>
                </a:extLst>
              </a:tr>
              <a:tr h="342345">
                <a:tc>
                  <a:txBody>
                    <a:bodyPr/>
                    <a:lstStyle/>
                    <a:p>
                      <a:pPr algn="ctr"/>
                      <a:r>
                        <a:rPr lang="en-IN" sz="1100" b="1" dirty="0">
                          <a:latin typeface="Castellar" pitchFamily="18" charset="0"/>
                        </a:rPr>
                        <a:t>15</a:t>
                      </a:r>
                      <a:endParaRPr lang="en-US" sz="1100" b="1" dirty="0">
                        <a:latin typeface="Castellar" pitchFamily="18" charset="0"/>
                      </a:endParaRPr>
                    </a:p>
                  </a:txBody>
                  <a:tcPr/>
                </a:tc>
                <a:tc>
                  <a:txBody>
                    <a:bodyPr/>
                    <a:lstStyle/>
                    <a:p>
                      <a:pPr algn="ctr"/>
                      <a:r>
                        <a:rPr lang="en-IN" sz="1100" b="1" dirty="0">
                          <a:latin typeface="Castellar" pitchFamily="18" charset="0"/>
                        </a:rPr>
                        <a:t>500000</a:t>
                      </a:r>
                      <a:endParaRPr lang="en-US" sz="1100" b="1" dirty="0">
                        <a:latin typeface="Castellar" pitchFamily="18" charset="0"/>
                      </a:endParaRPr>
                    </a:p>
                  </a:txBody>
                  <a:tcPr/>
                </a:tc>
                <a:tc>
                  <a:txBody>
                    <a:bodyPr/>
                    <a:lstStyle/>
                    <a:p>
                      <a:pPr algn="ctr"/>
                      <a:r>
                        <a:rPr lang="en-IN" sz="1100" b="1" dirty="0">
                          <a:latin typeface="Castellar" pitchFamily="18" charset="0"/>
                        </a:rPr>
                        <a:t>12,00,00,000</a:t>
                      </a:r>
                      <a:endParaRPr lang="en-US" sz="1100" b="1" dirty="0">
                        <a:latin typeface="Castellar" pitchFamily="18" charset="0"/>
                      </a:endParaRPr>
                    </a:p>
                  </a:txBody>
                  <a:tcPr/>
                </a:tc>
                <a:extLst>
                  <a:ext uri="{0D108BD9-81ED-4DB2-BD59-A6C34878D82A}">
                    <a16:rowId xmlns:a16="http://schemas.microsoft.com/office/drawing/2014/main" val="2937758614"/>
                  </a:ext>
                </a:extLst>
              </a:tr>
            </a:tbl>
          </a:graphicData>
        </a:graphic>
      </p:graphicFrame>
      <p:graphicFrame>
        <p:nvGraphicFramePr>
          <p:cNvPr id="21" name="Table 20">
            <a:extLst>
              <a:ext uri="{FF2B5EF4-FFF2-40B4-BE49-F238E27FC236}">
                <a16:creationId xmlns:a16="http://schemas.microsoft.com/office/drawing/2014/main" id="{02C2BE70-213C-4DEF-979C-D9BA61A937C5}"/>
              </a:ext>
            </a:extLst>
          </p:cNvPr>
          <p:cNvGraphicFramePr>
            <a:graphicFrameLocks noGrp="1"/>
          </p:cNvGraphicFramePr>
          <p:nvPr>
            <p:extLst>
              <p:ext uri="{D42A27DB-BD31-4B8C-83A1-F6EECF244321}">
                <p14:modId xmlns:p14="http://schemas.microsoft.com/office/powerpoint/2010/main" val="2836637491"/>
              </p:ext>
            </p:extLst>
          </p:nvPr>
        </p:nvGraphicFramePr>
        <p:xfrm>
          <a:off x="5887375" y="3729904"/>
          <a:ext cx="2976240" cy="3128096"/>
        </p:xfrm>
        <a:graphic>
          <a:graphicData uri="http://schemas.openxmlformats.org/drawingml/2006/table">
            <a:tbl>
              <a:tblPr firstRow="1" bandRow="1">
                <a:tableStyleId>{5C22544A-7EE6-4342-B048-85BDC9FD1C3A}</a:tableStyleId>
              </a:tblPr>
              <a:tblGrid>
                <a:gridCol w="1488120">
                  <a:extLst>
                    <a:ext uri="{9D8B030D-6E8A-4147-A177-3AD203B41FA5}">
                      <a16:colId xmlns:a16="http://schemas.microsoft.com/office/drawing/2014/main" val="1281539490"/>
                    </a:ext>
                  </a:extLst>
                </a:gridCol>
                <a:gridCol w="1488120">
                  <a:extLst>
                    <a:ext uri="{9D8B030D-6E8A-4147-A177-3AD203B41FA5}">
                      <a16:colId xmlns:a16="http://schemas.microsoft.com/office/drawing/2014/main" val="755051461"/>
                    </a:ext>
                  </a:extLst>
                </a:gridCol>
              </a:tblGrid>
              <a:tr h="39101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98400228"/>
                  </a:ext>
                </a:extLst>
              </a:tr>
              <a:tr h="391012">
                <a:tc>
                  <a:txBody>
                    <a:bodyPr/>
                    <a:lstStyle/>
                    <a:p>
                      <a:endParaRPr lang="en-US"/>
                    </a:p>
                  </a:txBody>
                  <a:tcPr/>
                </a:tc>
                <a:tc>
                  <a:txBody>
                    <a:bodyPr/>
                    <a:lstStyle/>
                    <a:p>
                      <a:endParaRPr lang="en-US" dirty="0"/>
                    </a:p>
                  </a:txBody>
                  <a:tcPr/>
                </a:tc>
                <a:extLst>
                  <a:ext uri="{0D108BD9-81ED-4DB2-BD59-A6C34878D82A}">
                    <a16:rowId xmlns:a16="http://schemas.microsoft.com/office/drawing/2014/main" val="2664224827"/>
                  </a:ext>
                </a:extLst>
              </a:tr>
              <a:tr h="391012">
                <a:tc>
                  <a:txBody>
                    <a:bodyPr/>
                    <a:lstStyle/>
                    <a:p>
                      <a:endParaRPr lang="en-US"/>
                    </a:p>
                  </a:txBody>
                  <a:tcPr/>
                </a:tc>
                <a:tc>
                  <a:txBody>
                    <a:bodyPr/>
                    <a:lstStyle/>
                    <a:p>
                      <a:endParaRPr lang="en-US"/>
                    </a:p>
                  </a:txBody>
                  <a:tcPr/>
                </a:tc>
                <a:extLst>
                  <a:ext uri="{0D108BD9-81ED-4DB2-BD59-A6C34878D82A}">
                    <a16:rowId xmlns:a16="http://schemas.microsoft.com/office/drawing/2014/main" val="191993952"/>
                  </a:ext>
                </a:extLst>
              </a:tr>
              <a:tr h="391012">
                <a:tc>
                  <a:txBody>
                    <a:bodyPr/>
                    <a:lstStyle/>
                    <a:p>
                      <a:endParaRPr lang="en-US"/>
                    </a:p>
                  </a:txBody>
                  <a:tcPr/>
                </a:tc>
                <a:tc>
                  <a:txBody>
                    <a:bodyPr/>
                    <a:lstStyle/>
                    <a:p>
                      <a:endParaRPr lang="en-US" dirty="0"/>
                    </a:p>
                  </a:txBody>
                  <a:tcPr/>
                </a:tc>
                <a:extLst>
                  <a:ext uri="{0D108BD9-81ED-4DB2-BD59-A6C34878D82A}">
                    <a16:rowId xmlns:a16="http://schemas.microsoft.com/office/drawing/2014/main" val="2602014094"/>
                  </a:ext>
                </a:extLst>
              </a:tr>
              <a:tr h="391012">
                <a:tc>
                  <a:txBody>
                    <a:bodyPr/>
                    <a:lstStyle/>
                    <a:p>
                      <a:endParaRPr lang="en-US"/>
                    </a:p>
                  </a:txBody>
                  <a:tcPr/>
                </a:tc>
                <a:tc>
                  <a:txBody>
                    <a:bodyPr/>
                    <a:lstStyle/>
                    <a:p>
                      <a:endParaRPr lang="en-US"/>
                    </a:p>
                  </a:txBody>
                  <a:tcPr/>
                </a:tc>
                <a:extLst>
                  <a:ext uri="{0D108BD9-81ED-4DB2-BD59-A6C34878D82A}">
                    <a16:rowId xmlns:a16="http://schemas.microsoft.com/office/drawing/2014/main" val="1523723336"/>
                  </a:ext>
                </a:extLst>
              </a:tr>
              <a:tr h="391012">
                <a:tc>
                  <a:txBody>
                    <a:bodyPr/>
                    <a:lstStyle/>
                    <a:p>
                      <a:endParaRPr lang="en-US"/>
                    </a:p>
                  </a:txBody>
                  <a:tcPr/>
                </a:tc>
                <a:tc>
                  <a:txBody>
                    <a:bodyPr/>
                    <a:lstStyle/>
                    <a:p>
                      <a:endParaRPr lang="en-US"/>
                    </a:p>
                  </a:txBody>
                  <a:tcPr/>
                </a:tc>
                <a:extLst>
                  <a:ext uri="{0D108BD9-81ED-4DB2-BD59-A6C34878D82A}">
                    <a16:rowId xmlns:a16="http://schemas.microsoft.com/office/drawing/2014/main" val="2902712809"/>
                  </a:ext>
                </a:extLst>
              </a:tr>
              <a:tr h="391012">
                <a:tc>
                  <a:txBody>
                    <a:bodyPr/>
                    <a:lstStyle/>
                    <a:p>
                      <a:endParaRPr lang="en-US" dirty="0"/>
                    </a:p>
                  </a:txBody>
                  <a:tcPr/>
                </a:tc>
                <a:tc>
                  <a:txBody>
                    <a:bodyPr/>
                    <a:lstStyle/>
                    <a:p>
                      <a:endParaRPr lang="en-US"/>
                    </a:p>
                  </a:txBody>
                  <a:tcPr/>
                </a:tc>
                <a:extLst>
                  <a:ext uri="{0D108BD9-81ED-4DB2-BD59-A6C34878D82A}">
                    <a16:rowId xmlns:a16="http://schemas.microsoft.com/office/drawing/2014/main" val="2936858819"/>
                  </a:ext>
                </a:extLst>
              </a:tr>
              <a:tr h="391012">
                <a:tc>
                  <a:txBody>
                    <a:bodyPr/>
                    <a:lstStyle/>
                    <a:p>
                      <a:endParaRPr lang="en-US"/>
                    </a:p>
                  </a:txBody>
                  <a:tcPr/>
                </a:tc>
                <a:tc>
                  <a:txBody>
                    <a:bodyPr/>
                    <a:lstStyle/>
                    <a:p>
                      <a:endParaRPr lang="en-US" dirty="0"/>
                    </a:p>
                  </a:txBody>
                  <a:tcPr/>
                </a:tc>
                <a:extLst>
                  <a:ext uri="{0D108BD9-81ED-4DB2-BD59-A6C34878D82A}">
                    <a16:rowId xmlns:a16="http://schemas.microsoft.com/office/drawing/2014/main" val="980903406"/>
                  </a:ext>
                </a:extLst>
              </a:tr>
            </a:tbl>
          </a:graphicData>
        </a:graphic>
      </p:graphicFrame>
      <p:graphicFrame>
        <p:nvGraphicFramePr>
          <p:cNvPr id="23" name="Table 22">
            <a:extLst>
              <a:ext uri="{FF2B5EF4-FFF2-40B4-BE49-F238E27FC236}">
                <a16:creationId xmlns:a16="http://schemas.microsoft.com/office/drawing/2014/main" id="{4F9702B2-8058-461A-8BDF-0AB3F4919620}"/>
              </a:ext>
            </a:extLst>
          </p:cNvPr>
          <p:cNvGraphicFramePr>
            <a:graphicFrameLocks noGrp="1"/>
          </p:cNvGraphicFramePr>
          <p:nvPr>
            <p:extLst>
              <p:ext uri="{D42A27DB-BD31-4B8C-83A1-F6EECF244321}">
                <p14:modId xmlns:p14="http://schemas.microsoft.com/office/powerpoint/2010/main" val="3918298010"/>
              </p:ext>
            </p:extLst>
          </p:nvPr>
        </p:nvGraphicFramePr>
        <p:xfrm>
          <a:off x="5887375" y="3342178"/>
          <a:ext cx="2956265" cy="370840"/>
        </p:xfrm>
        <a:graphic>
          <a:graphicData uri="http://schemas.openxmlformats.org/drawingml/2006/table">
            <a:tbl>
              <a:tblPr firstRow="1" bandRow="1">
                <a:tableStyleId>{5C22544A-7EE6-4342-B048-85BDC9FD1C3A}</a:tableStyleId>
              </a:tblPr>
              <a:tblGrid>
                <a:gridCol w="2956265">
                  <a:extLst>
                    <a:ext uri="{9D8B030D-6E8A-4147-A177-3AD203B41FA5}">
                      <a16:colId xmlns:a16="http://schemas.microsoft.com/office/drawing/2014/main" val="3394599191"/>
                    </a:ext>
                  </a:extLst>
                </a:gridCol>
              </a:tblGrid>
              <a:tr h="370840">
                <a:tc>
                  <a:txBody>
                    <a:bodyPr/>
                    <a:lstStyle/>
                    <a:p>
                      <a:r>
                        <a:rPr lang="en-US" sz="1600" dirty="0">
                          <a:latin typeface="Bauhaus 93" panose="04030905020B02020C02" pitchFamily="82" charset="0"/>
                        </a:rPr>
                        <a:t>Royalty Income coming soon</a:t>
                      </a:r>
                    </a:p>
                  </a:txBody>
                  <a:tcPr>
                    <a:solidFill>
                      <a:schemeClr val="bg2"/>
                    </a:solidFill>
                  </a:tcPr>
                </a:tc>
                <a:extLst>
                  <a:ext uri="{0D108BD9-81ED-4DB2-BD59-A6C34878D82A}">
                    <a16:rowId xmlns:a16="http://schemas.microsoft.com/office/drawing/2014/main" val="1235418493"/>
                  </a:ext>
                </a:extLst>
              </a:tr>
            </a:tbl>
          </a:graphicData>
        </a:graphic>
      </p:graphicFrame>
      <p:pic>
        <p:nvPicPr>
          <p:cNvPr id="10250" name="Picture 10" descr="Image result for rewards">
            <a:extLst>
              <a:ext uri="{FF2B5EF4-FFF2-40B4-BE49-F238E27FC236}">
                <a16:creationId xmlns:a16="http://schemas.microsoft.com/office/drawing/2014/main" id="{D78A36BB-40AA-40B1-96C2-E998DDB24E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914400"/>
            <a:ext cx="2976240" cy="241089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logo.png">
            <a:extLst>
              <a:ext uri="{FF2B5EF4-FFF2-40B4-BE49-F238E27FC236}">
                <a16:creationId xmlns:a16="http://schemas.microsoft.com/office/drawing/2014/main" id="{B5A8087B-C36E-4AFD-AE73-4FA0E21C35B4}"/>
              </a:ext>
            </a:extLst>
          </p:cNvPr>
          <p:cNvPicPr>
            <a:picLocks noChangeAspect="1"/>
          </p:cNvPicPr>
          <p:nvPr/>
        </p:nvPicPr>
        <p:blipFill>
          <a:blip r:embed="rId7"/>
          <a:stretch>
            <a:fillRect/>
          </a:stretch>
        </p:blipFill>
        <p:spPr>
          <a:xfrm>
            <a:off x="6073432" y="4466949"/>
            <a:ext cx="2504991" cy="1052433"/>
          </a:xfrm>
          <a:prstGeom prst="rect">
            <a:avLst/>
          </a:prstGeom>
        </p:spPr>
      </p:pic>
      <p:graphicFrame>
        <p:nvGraphicFramePr>
          <p:cNvPr id="3" name="Table 2">
            <a:extLst>
              <a:ext uri="{FF2B5EF4-FFF2-40B4-BE49-F238E27FC236}">
                <a16:creationId xmlns:a16="http://schemas.microsoft.com/office/drawing/2014/main" id="{9FCA05F7-F4CE-417F-AC72-6F6AB19225AF}"/>
              </a:ext>
            </a:extLst>
          </p:cNvPr>
          <p:cNvGraphicFramePr>
            <a:graphicFrameLocks noGrp="1"/>
          </p:cNvGraphicFramePr>
          <p:nvPr>
            <p:extLst>
              <p:ext uri="{D42A27DB-BD31-4B8C-83A1-F6EECF244321}">
                <p14:modId xmlns:p14="http://schemas.microsoft.com/office/powerpoint/2010/main" val="810549972"/>
              </p:ext>
            </p:extLst>
          </p:nvPr>
        </p:nvGraphicFramePr>
        <p:xfrm>
          <a:off x="152396" y="6397099"/>
          <a:ext cx="5715003" cy="370840"/>
        </p:xfrm>
        <a:graphic>
          <a:graphicData uri="http://schemas.openxmlformats.org/drawingml/2006/table">
            <a:tbl>
              <a:tblPr firstRow="1" bandRow="1">
                <a:tableStyleId>{5C22544A-7EE6-4342-B048-85BDC9FD1C3A}</a:tableStyleId>
              </a:tblPr>
              <a:tblGrid>
                <a:gridCol w="5715003">
                  <a:extLst>
                    <a:ext uri="{9D8B030D-6E8A-4147-A177-3AD203B41FA5}">
                      <a16:colId xmlns:a16="http://schemas.microsoft.com/office/drawing/2014/main" val="1478891977"/>
                    </a:ext>
                  </a:extLst>
                </a:gridCol>
              </a:tblGrid>
              <a:tr h="370840">
                <a:tc>
                  <a:txBody>
                    <a:bodyPr/>
                    <a:lstStyle/>
                    <a:p>
                      <a:r>
                        <a:rPr lang="en-US" sz="1400" dirty="0"/>
                        <a:t>No time Bound                                                </a:t>
                      </a:r>
                      <a:r>
                        <a:rPr lang="en-US" sz="1400" dirty="0">
                          <a:latin typeface="Bauhaus 93" panose="04030905020B02020C02" pitchFamily="82" charset="0"/>
                        </a:rPr>
                        <a:t>No </a:t>
                      </a:r>
                      <a:r>
                        <a:rPr lang="en-US" sz="1400" b="0" i="0" kern="1200" dirty="0">
                          <a:solidFill>
                            <a:schemeClr val="lt1"/>
                          </a:solidFill>
                          <a:effectLst/>
                          <a:latin typeface="Bauhaus 93" panose="04030905020B02020C02" pitchFamily="82" charset="0"/>
                          <a:ea typeface="+mn-ea"/>
                          <a:cs typeface="+mn-cs"/>
                        </a:rPr>
                        <a:t>deduction</a:t>
                      </a:r>
                      <a:endParaRPr lang="en-US" sz="1400" dirty="0">
                        <a:latin typeface="Bauhaus 93" panose="04030905020B02020C02" pitchFamily="82" charset="0"/>
                      </a:endParaRPr>
                    </a:p>
                  </a:txBody>
                  <a:tcPr>
                    <a:solidFill>
                      <a:schemeClr val="bg2">
                        <a:lumMod val="75000"/>
                      </a:schemeClr>
                    </a:solidFill>
                  </a:tcPr>
                </a:tc>
                <a:extLst>
                  <a:ext uri="{0D108BD9-81ED-4DB2-BD59-A6C34878D82A}">
                    <a16:rowId xmlns:a16="http://schemas.microsoft.com/office/drawing/2014/main" val="3059966408"/>
                  </a:ext>
                </a:extLst>
              </a:tr>
            </a:tbl>
          </a:graphicData>
        </a:graphic>
      </p:graphicFrame>
      <p:pic>
        <p:nvPicPr>
          <p:cNvPr id="12" name="Picture 8" descr="Image result for together everyone achieve more">
            <a:extLst>
              <a:ext uri="{FF2B5EF4-FFF2-40B4-BE49-F238E27FC236}">
                <a16:creationId xmlns:a16="http://schemas.microsoft.com/office/drawing/2014/main" id="{3347C729-D665-45D1-8FD9-0E93AFD895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6230" y="156667"/>
            <a:ext cx="2265285" cy="737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14C62C-95C4-4D71-B30F-73886C556D9D}"/>
              </a:ext>
            </a:extLst>
          </p:cNvPr>
          <p:cNvSpPr/>
          <p:nvPr/>
        </p:nvSpPr>
        <p:spPr>
          <a:xfrm>
            <a:off x="0" y="76200"/>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3" name="Picture 2" descr="logo.png">
            <a:extLst>
              <a:ext uri="{FF2B5EF4-FFF2-40B4-BE49-F238E27FC236}">
                <a16:creationId xmlns:a16="http://schemas.microsoft.com/office/drawing/2014/main" id="{9D6B82EC-6F1D-418A-8635-F3192C1888DF}"/>
              </a:ext>
            </a:extLst>
          </p:cNvPr>
          <p:cNvPicPr>
            <a:picLocks noChangeAspect="1"/>
          </p:cNvPicPr>
          <p:nvPr/>
        </p:nvPicPr>
        <p:blipFill>
          <a:blip r:embed="rId2"/>
          <a:stretch>
            <a:fillRect/>
          </a:stretch>
        </p:blipFill>
        <p:spPr>
          <a:xfrm>
            <a:off x="6858000" y="-61041"/>
            <a:ext cx="2504991" cy="1052433"/>
          </a:xfrm>
          <a:prstGeom prst="rect">
            <a:avLst/>
          </a:prstGeom>
        </p:spPr>
      </p:pic>
      <p:pic>
        <p:nvPicPr>
          <p:cNvPr id="12290" name="Picture 2" descr="Image result for what is royalty in business">
            <a:extLst>
              <a:ext uri="{FF2B5EF4-FFF2-40B4-BE49-F238E27FC236}">
                <a16:creationId xmlns:a16="http://schemas.microsoft.com/office/drawing/2014/main" id="{5B383ED1-6D1F-4A73-B700-2CF1D2D19A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66801"/>
            <a:ext cx="2743200" cy="20573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C1AC1DDE-2C2E-479A-8A44-1378869C3AF7}"/>
              </a:ext>
            </a:extLst>
          </p:cNvPr>
          <p:cNvGraphicFramePr>
            <a:graphicFrameLocks noGrp="1"/>
          </p:cNvGraphicFramePr>
          <p:nvPr>
            <p:extLst>
              <p:ext uri="{D42A27DB-BD31-4B8C-83A1-F6EECF244321}">
                <p14:modId xmlns:p14="http://schemas.microsoft.com/office/powerpoint/2010/main" val="3476055723"/>
              </p:ext>
            </p:extLst>
          </p:nvPr>
        </p:nvGraphicFramePr>
        <p:xfrm>
          <a:off x="2116015" y="2226345"/>
          <a:ext cx="6043613" cy="148336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703580563"/>
                    </a:ext>
                  </a:extLst>
                </a:gridCol>
                <a:gridCol w="2137468">
                  <a:extLst>
                    <a:ext uri="{9D8B030D-6E8A-4147-A177-3AD203B41FA5}">
                      <a16:colId xmlns:a16="http://schemas.microsoft.com/office/drawing/2014/main" val="3918395249"/>
                    </a:ext>
                  </a:extLst>
                </a:gridCol>
                <a:gridCol w="3067945">
                  <a:extLst>
                    <a:ext uri="{9D8B030D-6E8A-4147-A177-3AD203B41FA5}">
                      <a16:colId xmlns:a16="http://schemas.microsoft.com/office/drawing/2014/main" val="725021125"/>
                    </a:ext>
                  </a:extLst>
                </a:gridCol>
              </a:tblGrid>
              <a:tr h="370840">
                <a:tc>
                  <a:txBody>
                    <a:bodyPr/>
                    <a:lstStyle/>
                    <a:p>
                      <a:r>
                        <a:rPr lang="en-IN" b="1" dirty="0">
                          <a:solidFill>
                            <a:schemeClr val="bg2">
                              <a:lumMod val="75000"/>
                            </a:schemeClr>
                          </a:solidFill>
                          <a:latin typeface="Bell MT" panose="02020503060305020303" pitchFamily="18" charset="0"/>
                        </a:rPr>
                        <a:t>S No</a:t>
                      </a:r>
                      <a:endParaRPr lang="en-US" b="1" dirty="0">
                        <a:solidFill>
                          <a:schemeClr val="bg2">
                            <a:lumMod val="75000"/>
                          </a:schemeClr>
                        </a:solidFill>
                        <a:latin typeface="Bell MT" panose="02020503060305020303" pitchFamily="18" charset="0"/>
                      </a:endParaRPr>
                    </a:p>
                  </a:txBody>
                  <a:tcPr marL="77736" marR="77736"/>
                </a:tc>
                <a:tc>
                  <a:txBody>
                    <a:bodyPr/>
                    <a:lstStyle/>
                    <a:p>
                      <a:r>
                        <a:rPr lang="en-IN" b="1" dirty="0">
                          <a:solidFill>
                            <a:schemeClr val="bg2">
                              <a:lumMod val="75000"/>
                            </a:schemeClr>
                          </a:solidFill>
                          <a:latin typeface="Bell MT" panose="02020503060305020303" pitchFamily="18" charset="0"/>
                        </a:rPr>
                        <a:t>Direct Member</a:t>
                      </a:r>
                      <a:endParaRPr lang="en-US" b="1" dirty="0">
                        <a:solidFill>
                          <a:schemeClr val="bg2">
                            <a:lumMod val="75000"/>
                          </a:schemeClr>
                        </a:solidFill>
                        <a:latin typeface="Bell MT" panose="02020503060305020303" pitchFamily="18" charset="0"/>
                      </a:endParaRPr>
                    </a:p>
                  </a:txBody>
                  <a:tcPr marL="77736" marR="77736"/>
                </a:tc>
                <a:tc>
                  <a:txBody>
                    <a:bodyPr/>
                    <a:lstStyle/>
                    <a:p>
                      <a:r>
                        <a:rPr lang="en-IN" b="1" dirty="0">
                          <a:solidFill>
                            <a:schemeClr val="bg2">
                              <a:lumMod val="75000"/>
                            </a:schemeClr>
                          </a:solidFill>
                          <a:latin typeface="Bell MT" panose="02020503060305020303" pitchFamily="18" charset="0"/>
                        </a:rPr>
                        <a:t>Pool</a:t>
                      </a:r>
                      <a:r>
                        <a:rPr lang="en-IN" b="1" baseline="0" dirty="0">
                          <a:solidFill>
                            <a:schemeClr val="bg2">
                              <a:lumMod val="75000"/>
                            </a:schemeClr>
                          </a:solidFill>
                          <a:latin typeface="Bell MT" panose="02020503060305020303" pitchFamily="18" charset="0"/>
                        </a:rPr>
                        <a:t> Income(every Month)</a:t>
                      </a:r>
                      <a:endParaRPr lang="en-US" b="1" dirty="0">
                        <a:solidFill>
                          <a:schemeClr val="bg2">
                            <a:lumMod val="75000"/>
                          </a:schemeClr>
                        </a:solidFill>
                        <a:latin typeface="Bell MT" panose="02020503060305020303" pitchFamily="18" charset="0"/>
                      </a:endParaRPr>
                    </a:p>
                  </a:txBody>
                  <a:tcPr marL="77736" marR="77736"/>
                </a:tc>
                <a:extLst>
                  <a:ext uri="{0D108BD9-81ED-4DB2-BD59-A6C34878D82A}">
                    <a16:rowId xmlns:a16="http://schemas.microsoft.com/office/drawing/2014/main" val="2232268751"/>
                  </a:ext>
                </a:extLst>
              </a:tr>
              <a:tr h="370840">
                <a:tc>
                  <a:txBody>
                    <a:bodyPr/>
                    <a:lstStyle/>
                    <a:p>
                      <a:r>
                        <a:rPr lang="en-IN" sz="1400" b="1" i="0" dirty="0">
                          <a:latin typeface="Bell MT" panose="02020503060305020303" pitchFamily="18" charset="0"/>
                        </a:rPr>
                        <a:t>01</a:t>
                      </a:r>
                      <a:endParaRPr lang="en-US" sz="1400" b="1" i="0" dirty="0">
                        <a:latin typeface="Bell MT" panose="02020503060305020303" pitchFamily="18" charset="0"/>
                      </a:endParaRPr>
                    </a:p>
                  </a:txBody>
                  <a:tcPr marL="77736" marR="77736"/>
                </a:tc>
                <a:tc>
                  <a:txBody>
                    <a:bodyPr/>
                    <a:lstStyle/>
                    <a:p>
                      <a:r>
                        <a:rPr lang="en-IN" sz="1400" b="1" i="0" dirty="0">
                          <a:latin typeface="Bell MT" panose="02020503060305020303" pitchFamily="18" charset="0"/>
                        </a:rPr>
                        <a:t>3 to</a:t>
                      </a:r>
                      <a:r>
                        <a:rPr lang="en-IN" sz="1400" b="1" i="0" baseline="0" dirty="0">
                          <a:latin typeface="Bell MT" panose="02020503060305020303" pitchFamily="18" charset="0"/>
                        </a:rPr>
                        <a:t> </a:t>
                      </a:r>
                      <a:r>
                        <a:rPr lang="en-IN" sz="1400" b="1" i="0" dirty="0">
                          <a:latin typeface="Bell MT" panose="02020503060305020303" pitchFamily="18" charset="0"/>
                        </a:rPr>
                        <a:t>9</a:t>
                      </a:r>
                      <a:endParaRPr lang="en-US" sz="1400" b="1" i="0" dirty="0">
                        <a:latin typeface="Bell MT" panose="02020503060305020303" pitchFamily="18" charset="0"/>
                      </a:endParaRPr>
                    </a:p>
                  </a:txBody>
                  <a:tcPr marL="77736" marR="77736"/>
                </a:tc>
                <a:tc>
                  <a:txBody>
                    <a:bodyPr/>
                    <a:lstStyle/>
                    <a:p>
                      <a:r>
                        <a:rPr lang="en-IN" sz="1400" b="1" i="0" dirty="0">
                          <a:latin typeface="Bell MT" panose="02020503060305020303" pitchFamily="18" charset="0"/>
                        </a:rPr>
                        <a:t>5% of CTO for life time </a:t>
                      </a:r>
                      <a:endParaRPr lang="en-US" sz="1400" b="1" i="0" dirty="0">
                        <a:latin typeface="Bell MT" panose="02020503060305020303" pitchFamily="18" charset="0"/>
                      </a:endParaRPr>
                    </a:p>
                  </a:txBody>
                  <a:tcPr marL="77736" marR="77736"/>
                </a:tc>
                <a:extLst>
                  <a:ext uri="{0D108BD9-81ED-4DB2-BD59-A6C34878D82A}">
                    <a16:rowId xmlns:a16="http://schemas.microsoft.com/office/drawing/2014/main" val="3095235553"/>
                  </a:ext>
                </a:extLst>
              </a:tr>
              <a:tr h="370840">
                <a:tc>
                  <a:txBody>
                    <a:bodyPr/>
                    <a:lstStyle/>
                    <a:p>
                      <a:r>
                        <a:rPr lang="en-IN" sz="1400" b="1" i="0" dirty="0">
                          <a:latin typeface="Bell MT" panose="02020503060305020303" pitchFamily="18" charset="0"/>
                        </a:rPr>
                        <a:t>02</a:t>
                      </a:r>
                      <a:endParaRPr lang="en-US" sz="1400" b="1" i="0" dirty="0">
                        <a:latin typeface="Bell MT" panose="02020503060305020303" pitchFamily="18" charset="0"/>
                      </a:endParaRPr>
                    </a:p>
                  </a:txBody>
                  <a:tcPr marL="77736" marR="77736"/>
                </a:tc>
                <a:tc>
                  <a:txBody>
                    <a:bodyPr/>
                    <a:lstStyle/>
                    <a:p>
                      <a:r>
                        <a:rPr lang="en-IN" sz="1400" b="1" i="0" dirty="0">
                          <a:latin typeface="Bell MT" panose="02020503060305020303" pitchFamily="18" charset="0"/>
                        </a:rPr>
                        <a:t>10 to 15</a:t>
                      </a:r>
                      <a:endParaRPr lang="en-US" sz="1400" b="1" i="0" dirty="0">
                        <a:latin typeface="Bell MT" panose="02020503060305020303" pitchFamily="18" charset="0"/>
                      </a:endParaRPr>
                    </a:p>
                  </a:txBody>
                  <a:tcPr marL="77736" marR="77736"/>
                </a:tc>
                <a:tc>
                  <a:txBody>
                    <a:bodyPr/>
                    <a:lstStyle/>
                    <a:p>
                      <a:r>
                        <a:rPr lang="en-IN" sz="1400" b="1" i="0" dirty="0">
                          <a:latin typeface="Bell MT" panose="02020503060305020303" pitchFamily="18" charset="0"/>
                        </a:rPr>
                        <a:t>3% of CTO for life time </a:t>
                      </a:r>
                      <a:endParaRPr lang="en-US" sz="1400" b="1" i="0" dirty="0">
                        <a:latin typeface="Bell MT" panose="02020503060305020303" pitchFamily="18" charset="0"/>
                      </a:endParaRPr>
                    </a:p>
                  </a:txBody>
                  <a:tcPr marL="77736" marR="77736"/>
                </a:tc>
                <a:extLst>
                  <a:ext uri="{0D108BD9-81ED-4DB2-BD59-A6C34878D82A}">
                    <a16:rowId xmlns:a16="http://schemas.microsoft.com/office/drawing/2014/main" val="169397670"/>
                  </a:ext>
                </a:extLst>
              </a:tr>
              <a:tr h="370840">
                <a:tc>
                  <a:txBody>
                    <a:bodyPr/>
                    <a:lstStyle/>
                    <a:p>
                      <a:r>
                        <a:rPr lang="en-IN" sz="1400" b="1" i="0" dirty="0">
                          <a:latin typeface="Bell MT" panose="02020503060305020303" pitchFamily="18" charset="0"/>
                        </a:rPr>
                        <a:t>03</a:t>
                      </a:r>
                      <a:endParaRPr lang="en-US" sz="1400" b="1" i="0" dirty="0">
                        <a:latin typeface="Bell MT" panose="02020503060305020303" pitchFamily="18" charset="0"/>
                      </a:endParaRPr>
                    </a:p>
                  </a:txBody>
                  <a:tcPr marL="77736" marR="77736"/>
                </a:tc>
                <a:tc>
                  <a:txBody>
                    <a:bodyPr/>
                    <a:lstStyle/>
                    <a:p>
                      <a:r>
                        <a:rPr lang="en-IN" sz="1400" b="1" i="0" dirty="0">
                          <a:latin typeface="Bell MT" panose="02020503060305020303" pitchFamily="18" charset="0"/>
                        </a:rPr>
                        <a:t>16 and</a:t>
                      </a:r>
                      <a:r>
                        <a:rPr lang="en-IN" sz="1400" b="1" i="0" baseline="0" dirty="0">
                          <a:latin typeface="Bell MT" panose="02020503060305020303" pitchFamily="18" charset="0"/>
                        </a:rPr>
                        <a:t> above</a:t>
                      </a:r>
                      <a:endParaRPr lang="en-US" sz="1400" b="1" i="0" dirty="0">
                        <a:latin typeface="Bell MT" panose="02020503060305020303" pitchFamily="18" charset="0"/>
                      </a:endParaRPr>
                    </a:p>
                  </a:txBody>
                  <a:tcPr marL="77736" marR="77736"/>
                </a:tc>
                <a:tc>
                  <a:txBody>
                    <a:bodyPr/>
                    <a:lstStyle/>
                    <a:p>
                      <a:r>
                        <a:rPr lang="en-IN" sz="1400" b="1" i="0" dirty="0">
                          <a:latin typeface="Bell MT" panose="02020503060305020303" pitchFamily="18" charset="0"/>
                        </a:rPr>
                        <a:t>2% of CTO for life time </a:t>
                      </a:r>
                      <a:endParaRPr lang="en-US" sz="1400" b="1" i="0" dirty="0">
                        <a:latin typeface="Bell MT" panose="02020503060305020303" pitchFamily="18" charset="0"/>
                      </a:endParaRPr>
                    </a:p>
                  </a:txBody>
                  <a:tcPr marL="77736" marR="77736"/>
                </a:tc>
                <a:extLst>
                  <a:ext uri="{0D108BD9-81ED-4DB2-BD59-A6C34878D82A}">
                    <a16:rowId xmlns:a16="http://schemas.microsoft.com/office/drawing/2014/main" val="3387028331"/>
                  </a:ext>
                </a:extLst>
              </a:tr>
            </a:tbl>
          </a:graphicData>
        </a:graphic>
      </p:graphicFrame>
      <p:graphicFrame>
        <p:nvGraphicFramePr>
          <p:cNvPr id="6" name="Table 5">
            <a:extLst>
              <a:ext uri="{FF2B5EF4-FFF2-40B4-BE49-F238E27FC236}">
                <a16:creationId xmlns:a16="http://schemas.microsoft.com/office/drawing/2014/main" id="{1A758929-1987-4B7D-AD42-26140614764F}"/>
              </a:ext>
            </a:extLst>
          </p:cNvPr>
          <p:cNvGraphicFramePr>
            <a:graphicFrameLocks noGrp="1"/>
          </p:cNvGraphicFramePr>
          <p:nvPr>
            <p:extLst>
              <p:ext uri="{D42A27DB-BD31-4B8C-83A1-F6EECF244321}">
                <p14:modId xmlns:p14="http://schemas.microsoft.com/office/powerpoint/2010/main" val="420777305"/>
              </p:ext>
            </p:extLst>
          </p:nvPr>
        </p:nvGraphicFramePr>
        <p:xfrm>
          <a:off x="2116014" y="4643326"/>
          <a:ext cx="5994111" cy="640080"/>
        </p:xfrm>
        <a:graphic>
          <a:graphicData uri="http://schemas.openxmlformats.org/drawingml/2006/table">
            <a:tbl>
              <a:tblPr firstRow="1" bandRow="1">
                <a:tableStyleId>{5C22544A-7EE6-4342-B048-85BDC9FD1C3A}</a:tableStyleId>
              </a:tblPr>
              <a:tblGrid>
                <a:gridCol w="1413660">
                  <a:extLst>
                    <a:ext uri="{9D8B030D-6E8A-4147-A177-3AD203B41FA5}">
                      <a16:colId xmlns:a16="http://schemas.microsoft.com/office/drawing/2014/main" val="667473897"/>
                    </a:ext>
                  </a:extLst>
                </a:gridCol>
                <a:gridCol w="4580451">
                  <a:extLst>
                    <a:ext uri="{9D8B030D-6E8A-4147-A177-3AD203B41FA5}">
                      <a16:colId xmlns:a16="http://schemas.microsoft.com/office/drawing/2014/main" val="4257389250"/>
                    </a:ext>
                  </a:extLst>
                </a:gridCol>
              </a:tblGrid>
              <a:tr h="370840">
                <a:tc>
                  <a:txBody>
                    <a:bodyPr/>
                    <a:lstStyle/>
                    <a:p>
                      <a:r>
                        <a:rPr lang="en-US" dirty="0"/>
                        <a:t>Offer:-</a:t>
                      </a:r>
                    </a:p>
                  </a:txBody>
                  <a:tcPr/>
                </a:tc>
                <a:tc>
                  <a:txBody>
                    <a:bodyPr/>
                    <a:lstStyle/>
                    <a:p>
                      <a:r>
                        <a:rPr lang="en-US" dirty="0">
                          <a:latin typeface="Agency FB" panose="020B0503020202020204" pitchFamily="34" charset="0"/>
                        </a:rPr>
                        <a:t>Refer 22 ID </a:t>
                      </a:r>
                      <a:r>
                        <a:rPr lang="en-US" sz="1600" dirty="0">
                          <a:latin typeface="Agency FB" panose="020B0503020202020204" pitchFamily="34" charset="0"/>
                        </a:rPr>
                        <a:t>direct, till </a:t>
                      </a:r>
                      <a:r>
                        <a:rPr lang="en-US" dirty="0">
                          <a:latin typeface="Agency FB" panose="020B0503020202020204" pitchFamily="34" charset="0"/>
                        </a:rPr>
                        <a:t>30 January and get every month  7</a:t>
                      </a:r>
                      <a:r>
                        <a:rPr lang="en-IN" sz="1800" b="1" i="0" dirty="0">
                          <a:latin typeface="Agency FB" panose="020B0503020202020204" pitchFamily="34" charset="0"/>
                        </a:rPr>
                        <a:t>% amount of the company turnover *</a:t>
                      </a:r>
                      <a:endParaRPr lang="en-US" dirty="0">
                        <a:latin typeface="Agency FB" panose="020B0503020202020204" pitchFamily="34" charset="0"/>
                      </a:endParaRPr>
                    </a:p>
                  </a:txBody>
                  <a:tcPr>
                    <a:solidFill>
                      <a:schemeClr val="bg2"/>
                    </a:solidFill>
                  </a:tcPr>
                </a:tc>
                <a:extLst>
                  <a:ext uri="{0D108BD9-81ED-4DB2-BD59-A6C34878D82A}">
                    <a16:rowId xmlns:a16="http://schemas.microsoft.com/office/drawing/2014/main" val="3140438683"/>
                  </a:ext>
                </a:extLst>
              </a:tr>
            </a:tbl>
          </a:graphicData>
        </a:graphic>
      </p:graphicFrame>
      <p:graphicFrame>
        <p:nvGraphicFramePr>
          <p:cNvPr id="7" name="Table 6">
            <a:extLst>
              <a:ext uri="{FF2B5EF4-FFF2-40B4-BE49-F238E27FC236}">
                <a16:creationId xmlns:a16="http://schemas.microsoft.com/office/drawing/2014/main" id="{4EC83393-6FA2-4BF3-B964-DA8E69AB22BF}"/>
              </a:ext>
            </a:extLst>
          </p:cNvPr>
          <p:cNvGraphicFramePr>
            <a:graphicFrameLocks noGrp="1"/>
          </p:cNvGraphicFramePr>
          <p:nvPr>
            <p:extLst>
              <p:ext uri="{D42A27DB-BD31-4B8C-83A1-F6EECF244321}">
                <p14:modId xmlns:p14="http://schemas.microsoft.com/office/powerpoint/2010/main" val="283536517"/>
              </p:ext>
            </p:extLst>
          </p:nvPr>
        </p:nvGraphicFramePr>
        <p:xfrm>
          <a:off x="2116014" y="6103660"/>
          <a:ext cx="6014084" cy="549719"/>
        </p:xfrm>
        <a:graphic>
          <a:graphicData uri="http://schemas.openxmlformats.org/drawingml/2006/table">
            <a:tbl>
              <a:tblPr firstRow="1" bandRow="1">
                <a:tableStyleId>{5C22544A-7EE6-4342-B048-85BDC9FD1C3A}</a:tableStyleId>
              </a:tblPr>
              <a:tblGrid>
                <a:gridCol w="6014084">
                  <a:extLst>
                    <a:ext uri="{9D8B030D-6E8A-4147-A177-3AD203B41FA5}">
                      <a16:colId xmlns:a16="http://schemas.microsoft.com/office/drawing/2014/main" val="3840367014"/>
                    </a:ext>
                  </a:extLst>
                </a:gridCol>
              </a:tblGrid>
              <a:tr h="549719">
                <a:tc>
                  <a:txBody>
                    <a:bodyPr/>
                    <a:lstStyle/>
                    <a:p>
                      <a:r>
                        <a:rPr lang="en-US" dirty="0">
                          <a:solidFill>
                            <a:schemeClr val="bg1"/>
                          </a:solidFill>
                          <a:latin typeface="Agency FB" panose="020B0503020202020204" pitchFamily="34" charset="0"/>
                        </a:rPr>
                        <a:t>For more details visit on our website  </a:t>
                      </a:r>
                      <a:r>
                        <a:rPr lang="en-US" u="sng" dirty="0">
                          <a:solidFill>
                            <a:schemeClr val="bg1"/>
                          </a:solidFill>
                          <a:latin typeface="Agency FB" panose="020B0503020202020204" pitchFamily="34" charset="0"/>
                        </a:rPr>
                        <a:t>www.greenbackindia.com</a:t>
                      </a:r>
                    </a:p>
                  </a:txBody>
                  <a:tcPr>
                    <a:solidFill>
                      <a:schemeClr val="accent1">
                        <a:lumMod val="20000"/>
                        <a:lumOff val="80000"/>
                      </a:schemeClr>
                    </a:solidFill>
                  </a:tcPr>
                </a:tc>
                <a:extLst>
                  <a:ext uri="{0D108BD9-81ED-4DB2-BD59-A6C34878D82A}">
                    <a16:rowId xmlns:a16="http://schemas.microsoft.com/office/drawing/2014/main" val="107597815"/>
                  </a:ext>
                </a:extLst>
              </a:tr>
            </a:tbl>
          </a:graphicData>
        </a:graphic>
      </p:graphicFrame>
      <p:graphicFrame>
        <p:nvGraphicFramePr>
          <p:cNvPr id="8" name="Table 7">
            <a:extLst>
              <a:ext uri="{FF2B5EF4-FFF2-40B4-BE49-F238E27FC236}">
                <a16:creationId xmlns:a16="http://schemas.microsoft.com/office/drawing/2014/main" id="{C4EEB080-8084-4A01-850C-267CFB72651C}"/>
              </a:ext>
            </a:extLst>
          </p:cNvPr>
          <p:cNvGraphicFramePr>
            <a:graphicFrameLocks noGrp="1"/>
          </p:cNvGraphicFramePr>
          <p:nvPr>
            <p:extLst>
              <p:ext uri="{D42A27DB-BD31-4B8C-83A1-F6EECF244321}">
                <p14:modId xmlns:p14="http://schemas.microsoft.com/office/powerpoint/2010/main" val="2304932923"/>
              </p:ext>
            </p:extLst>
          </p:nvPr>
        </p:nvGraphicFramePr>
        <p:xfrm>
          <a:off x="2116014" y="5388733"/>
          <a:ext cx="5994112" cy="609600"/>
        </p:xfrm>
        <a:graphic>
          <a:graphicData uri="http://schemas.openxmlformats.org/drawingml/2006/table">
            <a:tbl>
              <a:tblPr firstRow="1" bandRow="1">
                <a:tableStyleId>{5C22544A-7EE6-4342-B048-85BDC9FD1C3A}</a:tableStyleId>
              </a:tblPr>
              <a:tblGrid>
                <a:gridCol w="5994112">
                  <a:extLst>
                    <a:ext uri="{9D8B030D-6E8A-4147-A177-3AD203B41FA5}">
                      <a16:colId xmlns:a16="http://schemas.microsoft.com/office/drawing/2014/main" val="3503801691"/>
                    </a:ext>
                  </a:extLst>
                </a:gridCol>
              </a:tblGrid>
              <a:tr h="370840">
                <a:tc>
                  <a:txBody>
                    <a:bodyPr/>
                    <a:lstStyle/>
                    <a:p>
                      <a:r>
                        <a:rPr lang="en-US" sz="2000" dirty="0"/>
                        <a:t>For any assistance </a:t>
                      </a:r>
                      <a:r>
                        <a:rPr lang="en-US" sz="1800" dirty="0">
                          <a:latin typeface="Bell MT" panose="02020503060305020303" pitchFamily="18" charset="0"/>
                        </a:rPr>
                        <a:t>you can call our help line number                         </a:t>
                      </a:r>
                      <a:r>
                        <a:rPr lang="en-US" sz="1400" dirty="0">
                          <a:solidFill>
                            <a:schemeClr val="bg2">
                              <a:lumMod val="75000"/>
                            </a:schemeClr>
                          </a:solidFill>
                        </a:rPr>
                        <a:t>011 -244201442,447,452</a:t>
                      </a:r>
                    </a:p>
                  </a:txBody>
                  <a:tcPr/>
                </a:tc>
                <a:extLst>
                  <a:ext uri="{0D108BD9-81ED-4DB2-BD59-A6C34878D82A}">
                    <a16:rowId xmlns:a16="http://schemas.microsoft.com/office/drawing/2014/main" val="2423105982"/>
                  </a:ext>
                </a:extLst>
              </a:tr>
            </a:tbl>
          </a:graphicData>
        </a:graphic>
      </p:graphicFrame>
      <p:graphicFrame>
        <p:nvGraphicFramePr>
          <p:cNvPr id="5" name="Table 4">
            <a:extLst>
              <a:ext uri="{FF2B5EF4-FFF2-40B4-BE49-F238E27FC236}">
                <a16:creationId xmlns:a16="http://schemas.microsoft.com/office/drawing/2014/main" id="{A0A10D31-D79D-4597-B64A-01E919FCBC29}"/>
              </a:ext>
            </a:extLst>
          </p:cNvPr>
          <p:cNvGraphicFramePr>
            <a:graphicFrameLocks noGrp="1"/>
          </p:cNvGraphicFramePr>
          <p:nvPr>
            <p:extLst>
              <p:ext uri="{D42A27DB-BD31-4B8C-83A1-F6EECF244321}">
                <p14:modId xmlns:p14="http://schemas.microsoft.com/office/powerpoint/2010/main" val="742903572"/>
              </p:ext>
            </p:extLst>
          </p:nvPr>
        </p:nvGraphicFramePr>
        <p:xfrm>
          <a:off x="2116015" y="1081047"/>
          <a:ext cx="6029557" cy="408569"/>
        </p:xfrm>
        <a:graphic>
          <a:graphicData uri="http://schemas.openxmlformats.org/drawingml/2006/table">
            <a:tbl>
              <a:tblPr firstRow="1" bandRow="1">
                <a:tableStyleId>{5C22544A-7EE6-4342-B048-85BDC9FD1C3A}</a:tableStyleId>
              </a:tblPr>
              <a:tblGrid>
                <a:gridCol w="2336453">
                  <a:extLst>
                    <a:ext uri="{9D8B030D-6E8A-4147-A177-3AD203B41FA5}">
                      <a16:colId xmlns:a16="http://schemas.microsoft.com/office/drawing/2014/main" val="953954754"/>
                    </a:ext>
                  </a:extLst>
                </a:gridCol>
                <a:gridCol w="3693104">
                  <a:extLst>
                    <a:ext uri="{9D8B030D-6E8A-4147-A177-3AD203B41FA5}">
                      <a16:colId xmlns:a16="http://schemas.microsoft.com/office/drawing/2014/main" val="1371668330"/>
                    </a:ext>
                  </a:extLst>
                </a:gridCol>
              </a:tblGrid>
              <a:tr h="408569">
                <a:tc>
                  <a:txBody>
                    <a:bodyPr/>
                    <a:lstStyle/>
                    <a:p>
                      <a:r>
                        <a:rPr lang="en-US" dirty="0"/>
                        <a:t>TAX </a:t>
                      </a:r>
                      <a:r>
                        <a:rPr lang="en-US" sz="1800" b="0" i="0" kern="1200" dirty="0">
                          <a:solidFill>
                            <a:schemeClr val="lt1"/>
                          </a:solidFill>
                          <a:effectLst/>
                          <a:latin typeface="+mn-lt"/>
                          <a:ea typeface="+mn-ea"/>
                          <a:cs typeface="+mn-cs"/>
                        </a:rPr>
                        <a:t>DEDUCTION</a:t>
                      </a:r>
                      <a:endParaRPr lang="en-US" dirty="0"/>
                    </a:p>
                  </a:txBody>
                  <a:tcPr/>
                </a:tc>
                <a:tc>
                  <a:txBody>
                    <a:bodyPr/>
                    <a:lstStyle/>
                    <a:p>
                      <a:r>
                        <a:rPr lang="en-US" dirty="0"/>
                        <a:t>               Only </a:t>
                      </a:r>
                      <a:r>
                        <a:rPr lang="en-IN" sz="1800" b="1" i="0" dirty="0">
                          <a:latin typeface="Bell MT" panose="02020503060305020303" pitchFamily="18" charset="0"/>
                        </a:rPr>
                        <a:t>10% </a:t>
                      </a:r>
                      <a:endParaRPr lang="en-US" dirty="0"/>
                    </a:p>
                  </a:txBody>
                  <a:tcPr/>
                </a:tc>
                <a:extLst>
                  <a:ext uri="{0D108BD9-81ED-4DB2-BD59-A6C34878D82A}">
                    <a16:rowId xmlns:a16="http://schemas.microsoft.com/office/drawing/2014/main" val="2912254798"/>
                  </a:ext>
                </a:extLst>
              </a:tr>
            </a:tbl>
          </a:graphicData>
        </a:graphic>
      </p:graphicFrame>
      <p:graphicFrame>
        <p:nvGraphicFramePr>
          <p:cNvPr id="9" name="Table 8">
            <a:extLst>
              <a:ext uri="{FF2B5EF4-FFF2-40B4-BE49-F238E27FC236}">
                <a16:creationId xmlns:a16="http://schemas.microsoft.com/office/drawing/2014/main" id="{0C9F3A5D-D987-4888-BC51-7513E2525CBF}"/>
              </a:ext>
            </a:extLst>
          </p:cNvPr>
          <p:cNvGraphicFramePr>
            <a:graphicFrameLocks noGrp="1"/>
          </p:cNvGraphicFramePr>
          <p:nvPr>
            <p:extLst>
              <p:ext uri="{D42A27DB-BD31-4B8C-83A1-F6EECF244321}">
                <p14:modId xmlns:p14="http://schemas.microsoft.com/office/powerpoint/2010/main" val="1717391065"/>
              </p:ext>
            </p:extLst>
          </p:nvPr>
        </p:nvGraphicFramePr>
        <p:xfrm>
          <a:off x="4860835" y="1496962"/>
          <a:ext cx="3284737" cy="731520"/>
        </p:xfrm>
        <a:graphic>
          <a:graphicData uri="http://schemas.openxmlformats.org/drawingml/2006/table">
            <a:tbl>
              <a:tblPr firstRow="1" bandRow="1">
                <a:tableStyleId>{5C22544A-7EE6-4342-B048-85BDC9FD1C3A}</a:tableStyleId>
              </a:tblPr>
              <a:tblGrid>
                <a:gridCol w="3284737">
                  <a:extLst>
                    <a:ext uri="{9D8B030D-6E8A-4147-A177-3AD203B41FA5}">
                      <a16:colId xmlns:a16="http://schemas.microsoft.com/office/drawing/2014/main" val="2216276453"/>
                    </a:ext>
                  </a:extLst>
                </a:gridCol>
              </a:tblGrid>
              <a:tr h="363726">
                <a:tc>
                  <a:txBody>
                    <a:bodyPr/>
                    <a:lstStyle/>
                    <a:p>
                      <a:r>
                        <a:rPr lang="en-IN" sz="1800" b="1" i="0" dirty="0">
                          <a:latin typeface="Bell MT" panose="02020503060305020303" pitchFamily="18" charset="0"/>
                        </a:rPr>
                        <a:t>      5% Admin Charge</a:t>
                      </a:r>
                      <a:endParaRPr lang="en-US" dirty="0"/>
                    </a:p>
                  </a:txBody>
                  <a:tcPr/>
                </a:tc>
                <a:extLst>
                  <a:ext uri="{0D108BD9-81ED-4DB2-BD59-A6C34878D82A}">
                    <a16:rowId xmlns:a16="http://schemas.microsoft.com/office/drawing/2014/main" val="3142638766"/>
                  </a:ext>
                </a:extLst>
              </a:tr>
              <a:tr h="363726">
                <a:tc>
                  <a:txBody>
                    <a:bodyPr/>
                    <a:lstStyle/>
                    <a:p>
                      <a:r>
                        <a:rPr lang="en-IN" sz="1800" b="1" i="0" dirty="0">
                          <a:latin typeface="Bell MT" panose="02020503060305020303" pitchFamily="18" charset="0"/>
                        </a:rPr>
                        <a:t>       5% T.D.S</a:t>
                      </a:r>
                      <a:endParaRPr lang="en-US" dirty="0"/>
                    </a:p>
                  </a:txBody>
                  <a:tcPr/>
                </a:tc>
                <a:extLst>
                  <a:ext uri="{0D108BD9-81ED-4DB2-BD59-A6C34878D82A}">
                    <a16:rowId xmlns:a16="http://schemas.microsoft.com/office/drawing/2014/main" val="3243505576"/>
                  </a:ext>
                </a:extLst>
              </a:tr>
            </a:tbl>
          </a:graphicData>
        </a:graphic>
      </p:graphicFrame>
      <p:pic>
        <p:nvPicPr>
          <p:cNvPr id="13" name="Picture 8" descr="Image result for together everyone achieve more">
            <a:extLst>
              <a:ext uri="{FF2B5EF4-FFF2-40B4-BE49-F238E27FC236}">
                <a16:creationId xmlns:a16="http://schemas.microsoft.com/office/drawing/2014/main" id="{441D081D-8225-423A-9497-17D369B8D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015" y="1487402"/>
            <a:ext cx="2743200" cy="7370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offer">
            <a:extLst>
              <a:ext uri="{FF2B5EF4-FFF2-40B4-BE49-F238E27FC236}">
                <a16:creationId xmlns:a16="http://schemas.microsoft.com/office/drawing/2014/main" id="{C858B47A-D4EF-46C8-8771-34EF0D7A510C}"/>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6015" y="3755163"/>
            <a:ext cx="2046624" cy="78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6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B465F-632C-4774-8201-70CFA58050C0}"/>
              </a:ext>
            </a:extLst>
          </p:cNvPr>
          <p:cNvSpPr/>
          <p:nvPr/>
        </p:nvSpPr>
        <p:spPr>
          <a:xfrm>
            <a:off x="152400" y="152400"/>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3" name="Picture 2" descr="logo.png">
            <a:extLst>
              <a:ext uri="{FF2B5EF4-FFF2-40B4-BE49-F238E27FC236}">
                <a16:creationId xmlns:a16="http://schemas.microsoft.com/office/drawing/2014/main" id="{9AABE2A0-89D3-4631-B92C-FCF6C4819742}"/>
              </a:ext>
            </a:extLst>
          </p:cNvPr>
          <p:cNvPicPr>
            <a:picLocks noChangeAspect="1"/>
          </p:cNvPicPr>
          <p:nvPr/>
        </p:nvPicPr>
        <p:blipFill>
          <a:blip r:embed="rId2"/>
          <a:stretch>
            <a:fillRect/>
          </a:stretch>
        </p:blipFill>
        <p:spPr>
          <a:xfrm>
            <a:off x="6781800" y="22557"/>
            <a:ext cx="2504991" cy="1052433"/>
          </a:xfrm>
          <a:prstGeom prst="rect">
            <a:avLst/>
          </a:prstGeom>
        </p:spPr>
      </p:pic>
      <p:pic>
        <p:nvPicPr>
          <p:cNvPr id="13314" name="Picture 2" descr="Image result for axis bank">
            <a:extLst>
              <a:ext uri="{FF2B5EF4-FFF2-40B4-BE49-F238E27FC236}">
                <a16:creationId xmlns:a16="http://schemas.microsoft.com/office/drawing/2014/main" id="{8496B270-4527-4074-8F90-041C06342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09761"/>
            <a:ext cx="7848600" cy="520300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axis bank">
            <a:extLst>
              <a:ext uri="{FF2B5EF4-FFF2-40B4-BE49-F238E27FC236}">
                <a16:creationId xmlns:a16="http://schemas.microsoft.com/office/drawing/2014/main" id="{F2E2A5AD-68EF-4DE6-970F-04762EF378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1255226"/>
            <a:ext cx="2828925" cy="1371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31670172-AF51-4F14-B707-E0CFA0A31902}"/>
              </a:ext>
            </a:extLst>
          </p:cNvPr>
          <p:cNvGraphicFramePr>
            <a:graphicFrameLocks noGrp="1"/>
          </p:cNvGraphicFramePr>
          <p:nvPr>
            <p:extLst>
              <p:ext uri="{D42A27DB-BD31-4B8C-83A1-F6EECF244321}">
                <p14:modId xmlns:p14="http://schemas.microsoft.com/office/powerpoint/2010/main" val="2115315983"/>
              </p:ext>
            </p:extLst>
          </p:nvPr>
        </p:nvGraphicFramePr>
        <p:xfrm>
          <a:off x="3200400" y="1249804"/>
          <a:ext cx="4038600" cy="365760"/>
        </p:xfrm>
        <a:graphic>
          <a:graphicData uri="http://schemas.openxmlformats.org/drawingml/2006/table">
            <a:tbl>
              <a:tblPr firstRow="1" bandRow="1">
                <a:tableStyleId>{FABFCF23-3B69-468F-B69F-88F6DE6A72F2}</a:tableStyleId>
              </a:tblPr>
              <a:tblGrid>
                <a:gridCol w="1275347">
                  <a:extLst>
                    <a:ext uri="{9D8B030D-6E8A-4147-A177-3AD203B41FA5}">
                      <a16:colId xmlns:a16="http://schemas.microsoft.com/office/drawing/2014/main" val="3895745364"/>
                    </a:ext>
                  </a:extLst>
                </a:gridCol>
                <a:gridCol w="2763253">
                  <a:extLst>
                    <a:ext uri="{9D8B030D-6E8A-4147-A177-3AD203B41FA5}">
                      <a16:colId xmlns:a16="http://schemas.microsoft.com/office/drawing/2014/main" val="896315738"/>
                    </a:ext>
                  </a:extLst>
                </a:gridCol>
              </a:tblGrid>
              <a:tr h="244385">
                <a:tc>
                  <a:txBody>
                    <a:bodyPr/>
                    <a:lstStyle/>
                    <a:p>
                      <a:r>
                        <a:rPr lang="en-US" dirty="0"/>
                        <a:t>A/C NO.</a:t>
                      </a:r>
                    </a:p>
                  </a:txBody>
                  <a:tcPr>
                    <a:solidFill>
                      <a:srgbClr val="C00000"/>
                    </a:solidFill>
                  </a:tcPr>
                </a:tc>
                <a:tc>
                  <a:txBody>
                    <a:bodyPr/>
                    <a:lstStyle/>
                    <a:p>
                      <a:r>
                        <a:rPr lang="en-US" dirty="0"/>
                        <a:t>918020112943949</a:t>
                      </a:r>
                    </a:p>
                  </a:txBody>
                  <a:tcPr>
                    <a:solidFill>
                      <a:srgbClr val="C00000"/>
                    </a:solidFill>
                  </a:tcPr>
                </a:tc>
                <a:extLst>
                  <a:ext uri="{0D108BD9-81ED-4DB2-BD59-A6C34878D82A}">
                    <a16:rowId xmlns:a16="http://schemas.microsoft.com/office/drawing/2014/main" val="3701292578"/>
                  </a:ext>
                </a:extLst>
              </a:tr>
            </a:tbl>
          </a:graphicData>
        </a:graphic>
      </p:graphicFrame>
      <p:graphicFrame>
        <p:nvGraphicFramePr>
          <p:cNvPr id="5" name="Table 4">
            <a:extLst>
              <a:ext uri="{FF2B5EF4-FFF2-40B4-BE49-F238E27FC236}">
                <a16:creationId xmlns:a16="http://schemas.microsoft.com/office/drawing/2014/main" id="{454A1E42-A1D9-4910-B7F4-EB521F176EB2}"/>
              </a:ext>
            </a:extLst>
          </p:cNvPr>
          <p:cNvGraphicFramePr>
            <a:graphicFrameLocks noGrp="1"/>
          </p:cNvGraphicFramePr>
          <p:nvPr>
            <p:extLst>
              <p:ext uri="{D42A27DB-BD31-4B8C-83A1-F6EECF244321}">
                <p14:modId xmlns:p14="http://schemas.microsoft.com/office/powerpoint/2010/main" val="3985463052"/>
              </p:ext>
            </p:extLst>
          </p:nvPr>
        </p:nvGraphicFramePr>
        <p:xfrm>
          <a:off x="3200401" y="1649595"/>
          <a:ext cx="4038600" cy="370840"/>
        </p:xfrm>
        <a:graphic>
          <a:graphicData uri="http://schemas.openxmlformats.org/drawingml/2006/table">
            <a:tbl>
              <a:tblPr firstRow="1" bandRow="1">
                <a:tableStyleId>{7DF18680-E054-41AD-8BC1-D1AEF772440D}</a:tableStyleId>
              </a:tblPr>
              <a:tblGrid>
                <a:gridCol w="1110616">
                  <a:extLst>
                    <a:ext uri="{9D8B030D-6E8A-4147-A177-3AD203B41FA5}">
                      <a16:colId xmlns:a16="http://schemas.microsoft.com/office/drawing/2014/main" val="796967819"/>
                    </a:ext>
                  </a:extLst>
                </a:gridCol>
                <a:gridCol w="2927984">
                  <a:extLst>
                    <a:ext uri="{9D8B030D-6E8A-4147-A177-3AD203B41FA5}">
                      <a16:colId xmlns:a16="http://schemas.microsoft.com/office/drawing/2014/main" val="1747137526"/>
                    </a:ext>
                  </a:extLst>
                </a:gridCol>
              </a:tblGrid>
              <a:tr h="370840">
                <a:tc>
                  <a:txBody>
                    <a:bodyPr/>
                    <a:lstStyle/>
                    <a:p>
                      <a:r>
                        <a:rPr lang="en-US" sz="1400" dirty="0"/>
                        <a:t>IFS CODE</a:t>
                      </a:r>
                    </a:p>
                  </a:txBody>
                  <a:tcPr>
                    <a:solidFill>
                      <a:srgbClr val="C00000"/>
                    </a:solidFill>
                  </a:tcPr>
                </a:tc>
                <a:tc>
                  <a:txBody>
                    <a:bodyPr/>
                    <a:lstStyle/>
                    <a:p>
                      <a:r>
                        <a:rPr lang="en-US" sz="1600" dirty="0"/>
                        <a:t>UTIB0000846</a:t>
                      </a:r>
                    </a:p>
                  </a:txBody>
                  <a:tcPr>
                    <a:solidFill>
                      <a:srgbClr val="C00000"/>
                    </a:solidFill>
                  </a:tcPr>
                </a:tc>
                <a:extLst>
                  <a:ext uri="{0D108BD9-81ED-4DB2-BD59-A6C34878D82A}">
                    <a16:rowId xmlns:a16="http://schemas.microsoft.com/office/drawing/2014/main" val="865161557"/>
                  </a:ext>
                </a:extLst>
              </a:tr>
            </a:tbl>
          </a:graphicData>
        </a:graphic>
      </p:graphicFrame>
      <p:pic>
        <p:nvPicPr>
          <p:cNvPr id="13318" name="Picture 6" descr="Image result for indusind">
            <a:extLst>
              <a:ext uri="{FF2B5EF4-FFF2-40B4-BE49-F238E27FC236}">
                <a16:creationId xmlns:a16="http://schemas.microsoft.com/office/drawing/2014/main" id="{E31E7713-B67A-4DE6-9A75-41358FFAB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572000"/>
            <a:ext cx="4038600" cy="2125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EFDAA410-4F7A-416C-A79D-1638891EA86D}"/>
              </a:ext>
            </a:extLst>
          </p:cNvPr>
          <p:cNvGraphicFramePr>
            <a:graphicFrameLocks noGrp="1"/>
          </p:cNvGraphicFramePr>
          <p:nvPr>
            <p:extLst>
              <p:ext uri="{D42A27DB-BD31-4B8C-83A1-F6EECF244321}">
                <p14:modId xmlns:p14="http://schemas.microsoft.com/office/powerpoint/2010/main" val="3737764220"/>
              </p:ext>
            </p:extLst>
          </p:nvPr>
        </p:nvGraphicFramePr>
        <p:xfrm>
          <a:off x="2514600" y="5699760"/>
          <a:ext cx="5638800" cy="1005840"/>
        </p:xfrm>
        <a:graphic>
          <a:graphicData uri="http://schemas.openxmlformats.org/drawingml/2006/table">
            <a:tbl>
              <a:tblPr firstRow="1" bandRow="1">
                <a:tableStyleId>{5C22544A-7EE6-4342-B048-85BDC9FD1C3A}</a:tableStyleId>
              </a:tblPr>
              <a:tblGrid>
                <a:gridCol w="1532207">
                  <a:extLst>
                    <a:ext uri="{9D8B030D-6E8A-4147-A177-3AD203B41FA5}">
                      <a16:colId xmlns:a16="http://schemas.microsoft.com/office/drawing/2014/main" val="280537266"/>
                    </a:ext>
                  </a:extLst>
                </a:gridCol>
                <a:gridCol w="4106593">
                  <a:extLst>
                    <a:ext uri="{9D8B030D-6E8A-4147-A177-3AD203B41FA5}">
                      <a16:colId xmlns:a16="http://schemas.microsoft.com/office/drawing/2014/main" val="4236815693"/>
                    </a:ext>
                  </a:extLst>
                </a:gridCol>
              </a:tblGrid>
              <a:tr h="5476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 NO.</a:t>
                      </a:r>
                    </a:p>
                    <a:p>
                      <a:endParaRPr lang="en-US" dirty="0"/>
                    </a:p>
                  </a:txBody>
                  <a:tcPr>
                    <a:solidFill>
                      <a:schemeClr val="accent5">
                        <a:lumMod val="75000"/>
                      </a:schemeClr>
                    </a:solidFill>
                  </a:tcPr>
                </a:tc>
                <a:tc>
                  <a:txBody>
                    <a:bodyPr/>
                    <a:lstStyle/>
                    <a:p>
                      <a:r>
                        <a:rPr lang="en-US" sz="2800" dirty="0"/>
                        <a:t>201002964837</a:t>
                      </a:r>
                    </a:p>
                  </a:txBody>
                  <a:tcPr>
                    <a:solidFill>
                      <a:schemeClr val="accent5">
                        <a:lumMod val="75000"/>
                      </a:schemeClr>
                    </a:solidFill>
                  </a:tcPr>
                </a:tc>
                <a:extLst>
                  <a:ext uri="{0D108BD9-81ED-4DB2-BD59-A6C34878D82A}">
                    <a16:rowId xmlns:a16="http://schemas.microsoft.com/office/drawing/2014/main" val="183253269"/>
                  </a:ext>
                </a:extLst>
              </a:tr>
              <a:tr h="355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IFS CODE</a:t>
                      </a:r>
                    </a:p>
                  </a:txBody>
                  <a:tcPr>
                    <a:solidFill>
                      <a:schemeClr val="accent5">
                        <a:lumMod val="75000"/>
                      </a:schemeClr>
                    </a:solidFill>
                  </a:tcPr>
                </a:tc>
                <a:tc>
                  <a:txBody>
                    <a:bodyPr/>
                    <a:lstStyle/>
                    <a:p>
                      <a:r>
                        <a:rPr lang="en-US" dirty="0"/>
                        <a:t>INDB0000401</a:t>
                      </a:r>
                    </a:p>
                  </a:txBody>
                  <a:tcPr>
                    <a:solidFill>
                      <a:schemeClr val="accent5">
                        <a:lumMod val="75000"/>
                      </a:schemeClr>
                    </a:solidFill>
                  </a:tcPr>
                </a:tc>
                <a:extLst>
                  <a:ext uri="{0D108BD9-81ED-4DB2-BD59-A6C34878D82A}">
                    <a16:rowId xmlns:a16="http://schemas.microsoft.com/office/drawing/2014/main" val="2988691502"/>
                  </a:ext>
                </a:extLst>
              </a:tr>
            </a:tbl>
          </a:graphicData>
        </a:graphic>
      </p:graphicFrame>
      <p:sp>
        <p:nvSpPr>
          <p:cNvPr id="7" name="Rectangle 6">
            <a:extLst>
              <a:ext uri="{FF2B5EF4-FFF2-40B4-BE49-F238E27FC236}">
                <a16:creationId xmlns:a16="http://schemas.microsoft.com/office/drawing/2014/main" id="{5DA7482B-CED2-485B-A313-23CB991C147C}"/>
              </a:ext>
            </a:extLst>
          </p:cNvPr>
          <p:cNvSpPr/>
          <p:nvPr/>
        </p:nvSpPr>
        <p:spPr>
          <a:xfrm>
            <a:off x="1295400" y="2125363"/>
            <a:ext cx="6629400" cy="369332"/>
          </a:xfrm>
          <a:prstGeom prst="rect">
            <a:avLst/>
          </a:prstGeom>
        </p:spPr>
        <p:txBody>
          <a:bodyPr wrap="square">
            <a:spAutoFit/>
          </a:bodyPr>
          <a:lstStyle/>
          <a:p>
            <a:r>
              <a:rPr lang="en-US" dirty="0">
                <a:latin typeface="Bauhaus 93" panose="04030905020B02020C02" pitchFamily="82" charset="0"/>
              </a:rPr>
              <a:t>Company name:- </a:t>
            </a:r>
            <a:r>
              <a:rPr lang="en-US" dirty="0">
                <a:solidFill>
                  <a:schemeClr val="bg2">
                    <a:lumMod val="75000"/>
                  </a:schemeClr>
                </a:solidFill>
                <a:latin typeface="Bauhaus 93" panose="04030905020B02020C02" pitchFamily="82" charset="0"/>
              </a:rPr>
              <a:t>Greenback healthcare Pvt Ltd </a:t>
            </a:r>
            <a:endParaRPr lang="en-US" dirty="0">
              <a:solidFill>
                <a:schemeClr val="bg2">
                  <a:lumMod val="75000"/>
                </a:schemeClr>
              </a:solidFill>
            </a:endParaRPr>
          </a:p>
        </p:txBody>
      </p:sp>
      <p:pic>
        <p:nvPicPr>
          <p:cNvPr id="11" name="Picture 8" descr="Image result for together everyone achieve more">
            <a:extLst>
              <a:ext uri="{FF2B5EF4-FFF2-40B4-BE49-F238E27FC236}">
                <a16:creationId xmlns:a16="http://schemas.microsoft.com/office/drawing/2014/main" id="{2C7EC04E-2D78-474D-A8CC-4CF4B3AFC1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711" y="2874342"/>
            <a:ext cx="3147862" cy="140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6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Image result for ocus quantum">
            <a:extLst>
              <a:ext uri="{FF2B5EF4-FFF2-40B4-BE49-F238E27FC236}">
                <a16:creationId xmlns:a16="http://schemas.microsoft.com/office/drawing/2014/main" id="{CAD9F950-2AE7-46E5-99AF-80B4BE07C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3" y="2659631"/>
            <a:ext cx="3829725" cy="37776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0F5876-48D7-4F5D-897B-45DBC501D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434" y="669300"/>
            <a:ext cx="5922966" cy="3658004"/>
          </a:xfrm>
          <a:prstGeom prst="rect">
            <a:avLst/>
          </a:prstGeom>
        </p:spPr>
      </p:pic>
      <p:sp>
        <p:nvSpPr>
          <p:cNvPr id="4" name="Rectangle 3">
            <a:extLst>
              <a:ext uri="{FF2B5EF4-FFF2-40B4-BE49-F238E27FC236}">
                <a16:creationId xmlns:a16="http://schemas.microsoft.com/office/drawing/2014/main" id="{3CB0E17C-F2FC-41D9-B09C-DCA8A2089FF0}"/>
              </a:ext>
            </a:extLst>
          </p:cNvPr>
          <p:cNvSpPr/>
          <p:nvPr/>
        </p:nvSpPr>
        <p:spPr>
          <a:xfrm>
            <a:off x="228600" y="152400"/>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11" name="Picture 10" descr="logo.png">
            <a:extLst>
              <a:ext uri="{FF2B5EF4-FFF2-40B4-BE49-F238E27FC236}">
                <a16:creationId xmlns:a16="http://schemas.microsoft.com/office/drawing/2014/main" id="{FE59F9FF-2BF2-4FE9-AA05-CC3AB840BEE7}"/>
              </a:ext>
            </a:extLst>
          </p:cNvPr>
          <p:cNvPicPr>
            <a:picLocks noChangeAspect="1"/>
          </p:cNvPicPr>
          <p:nvPr/>
        </p:nvPicPr>
        <p:blipFill>
          <a:blip r:embed="rId4"/>
          <a:stretch>
            <a:fillRect/>
          </a:stretch>
        </p:blipFill>
        <p:spPr>
          <a:xfrm>
            <a:off x="6781800" y="-138033"/>
            <a:ext cx="2504991" cy="1052433"/>
          </a:xfrm>
          <a:prstGeom prst="rect">
            <a:avLst/>
          </a:prstGeom>
        </p:spPr>
      </p:pic>
      <p:sp>
        <p:nvSpPr>
          <p:cNvPr id="8" name="Rectangle 7">
            <a:extLst>
              <a:ext uri="{FF2B5EF4-FFF2-40B4-BE49-F238E27FC236}">
                <a16:creationId xmlns:a16="http://schemas.microsoft.com/office/drawing/2014/main" id="{78DA24DB-39C1-4C3D-8621-F89E8EE7D2D2}"/>
              </a:ext>
            </a:extLst>
          </p:cNvPr>
          <p:cNvSpPr/>
          <p:nvPr/>
        </p:nvSpPr>
        <p:spPr>
          <a:xfrm>
            <a:off x="3935389" y="4327304"/>
            <a:ext cx="4980012" cy="212365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200" b="1" dirty="0"/>
              <a:t>Office Add -Unit No </a:t>
            </a:r>
            <a:r>
              <a:rPr lang="en-US" sz="1200" b="1" dirty="0">
                <a:latin typeface="Bell MT" panose="02020503060305020303" pitchFamily="18" charset="0"/>
              </a:rPr>
              <a:t>- 806, Floor No.- 8, Ocus Quantum, </a:t>
            </a:r>
          </a:p>
          <a:p>
            <a:r>
              <a:rPr lang="en-US" sz="1200" b="1" dirty="0">
                <a:latin typeface="Bell MT" panose="02020503060305020303" pitchFamily="18" charset="0"/>
              </a:rPr>
              <a:t>SectOR-51,Gurugram, Haryana 122001</a:t>
            </a:r>
          </a:p>
          <a:p>
            <a:endParaRPr lang="en-US" sz="1200" b="1" dirty="0">
              <a:latin typeface="Bell MT" panose="02020503060305020303" pitchFamily="18" charset="0"/>
            </a:endParaRPr>
          </a:p>
          <a:p>
            <a:endParaRPr lang="en-US" sz="1200" b="1" dirty="0">
              <a:latin typeface="Bell MT" panose="02020503060305020303" pitchFamily="18" charset="0"/>
            </a:endParaRPr>
          </a:p>
          <a:p>
            <a:r>
              <a:rPr lang="en-US" sz="1200" b="1" dirty="0">
                <a:latin typeface="Bell MT" panose="02020503060305020303" pitchFamily="18" charset="0"/>
              </a:rPr>
              <a:t>Office No</a:t>
            </a:r>
          </a:p>
          <a:p>
            <a:r>
              <a:rPr lang="en-US" sz="1200" b="1" dirty="0">
                <a:latin typeface="Bell MT" panose="02020503060305020303" pitchFamily="18" charset="0"/>
              </a:rPr>
              <a:t>+91-124-4201442, 447, 452</a:t>
            </a:r>
            <a:endParaRPr lang="en-US" sz="1200" dirty="0">
              <a:latin typeface="Bell MT" panose="02020503060305020303" pitchFamily="18" charset="0"/>
            </a:endParaRPr>
          </a:p>
          <a:p>
            <a:r>
              <a:rPr lang="en-US" sz="1200" b="1" dirty="0">
                <a:latin typeface="Bell MT" panose="02020503060305020303" pitchFamily="18" charset="0"/>
              </a:rPr>
              <a:t>ID Active and pin Related query:</a:t>
            </a:r>
            <a:r>
              <a:rPr lang="en-US" sz="1200" b="1" dirty="0">
                <a:latin typeface="Bell MT" panose="02020503060305020303" pitchFamily="18" charset="0"/>
                <a:hlinkClick r:id="rId5">
                  <a:extLst>
                    <a:ext uri="{A12FA001-AC4F-418D-AE19-62706E023703}">
                      <ahyp:hlinkClr xmlns:ahyp="http://schemas.microsoft.com/office/drawing/2018/hyperlinkcolor" val="tx"/>
                    </a:ext>
                  </a:extLst>
                </a:hlinkClick>
              </a:rPr>
              <a:t>7410859067</a:t>
            </a:r>
            <a:endParaRPr lang="en-US" sz="1200" dirty="0">
              <a:latin typeface="Bell MT" panose="02020503060305020303" pitchFamily="18" charset="0"/>
            </a:endParaRPr>
          </a:p>
          <a:p>
            <a:r>
              <a:rPr lang="en-US" sz="1200" b="1" dirty="0">
                <a:latin typeface="Bell MT" panose="02020503060305020303" pitchFamily="18" charset="0"/>
              </a:rPr>
              <a:t>Whatsapp No.</a:t>
            </a:r>
            <a:r>
              <a:rPr lang="en-US" sz="1200" b="1" dirty="0">
                <a:latin typeface="Bell MT" panose="02020503060305020303" pitchFamily="18" charset="0"/>
                <a:hlinkClick r:id="rId6">
                  <a:extLst>
                    <a:ext uri="{A12FA001-AC4F-418D-AE19-62706E023703}">
                      <ahyp:hlinkClr xmlns:ahyp="http://schemas.microsoft.com/office/drawing/2018/hyperlinkcolor" val="tx"/>
                    </a:ext>
                  </a:extLst>
                </a:hlinkClick>
              </a:rPr>
              <a:t>8901085906</a:t>
            </a:r>
            <a:endParaRPr lang="en-US" sz="1200" dirty="0">
              <a:latin typeface="Bell MT" panose="02020503060305020303" pitchFamily="18" charset="0"/>
            </a:endParaRPr>
          </a:p>
          <a:p>
            <a:r>
              <a:rPr lang="en-US" sz="1200" b="1" dirty="0">
                <a:latin typeface="Bell MT" panose="02020503060305020303" pitchFamily="18" charset="0"/>
              </a:rPr>
              <a:t>Help Desk No.</a:t>
            </a:r>
            <a:r>
              <a:rPr lang="en-US" sz="1200" b="1" dirty="0">
                <a:latin typeface="Bell MT" panose="02020503060305020303" pitchFamily="18" charset="0"/>
                <a:hlinkClick r:id="rId7">
                  <a:extLst>
                    <a:ext uri="{A12FA001-AC4F-418D-AE19-62706E023703}">
                      <ahyp:hlinkClr xmlns:ahyp="http://schemas.microsoft.com/office/drawing/2018/hyperlinkcolor" val="tx"/>
                    </a:ext>
                  </a:extLst>
                </a:hlinkClick>
              </a:rPr>
              <a:t>9319739616</a:t>
            </a:r>
            <a:endParaRPr lang="en-US" sz="1200" dirty="0">
              <a:latin typeface="Bell MT" panose="02020503060305020303" pitchFamily="18" charset="0"/>
            </a:endParaRPr>
          </a:p>
          <a:p>
            <a:r>
              <a:rPr lang="en-US" sz="1200" b="1" dirty="0">
                <a:latin typeface="Bell MT" panose="02020503060305020303" pitchFamily="18" charset="0"/>
              </a:rPr>
              <a:t>Send us email for any Information</a:t>
            </a:r>
          </a:p>
          <a:p>
            <a:r>
              <a:rPr lang="en-US" sz="1200" dirty="0">
                <a:latin typeface="Bell MT" panose="02020503060305020303" pitchFamily="18" charset="0"/>
                <a:hlinkClick r:id="rId8">
                  <a:extLst>
                    <a:ext uri="{A12FA001-AC4F-418D-AE19-62706E023703}">
                      <ahyp:hlinkClr xmlns:ahyp="http://schemas.microsoft.com/office/drawing/2018/hyperlinkcolor" val="tx"/>
                    </a:ext>
                  </a:extLst>
                </a:hlinkClick>
              </a:rPr>
              <a:t>Support@greenbackindia.com</a:t>
            </a:r>
            <a:endParaRPr lang="en-US" sz="1200" b="0" i="0" dirty="0">
              <a:effectLst/>
              <a:latin typeface="Bell MT" panose="02020503060305020303" pitchFamily="18" charset="0"/>
            </a:endParaRPr>
          </a:p>
        </p:txBody>
      </p:sp>
      <p:pic>
        <p:nvPicPr>
          <p:cNvPr id="16" name="Picture 15" descr="logo.png">
            <a:extLst>
              <a:ext uri="{FF2B5EF4-FFF2-40B4-BE49-F238E27FC236}">
                <a16:creationId xmlns:a16="http://schemas.microsoft.com/office/drawing/2014/main" id="{6A11E070-1236-496D-A1A4-34C6A5407932}"/>
              </a:ext>
            </a:extLst>
          </p:cNvPr>
          <p:cNvPicPr>
            <a:picLocks noChangeAspect="1"/>
          </p:cNvPicPr>
          <p:nvPr/>
        </p:nvPicPr>
        <p:blipFill>
          <a:blip r:embed="rId4"/>
          <a:stretch>
            <a:fillRect/>
          </a:stretch>
        </p:blipFill>
        <p:spPr>
          <a:xfrm>
            <a:off x="6425433" y="5444545"/>
            <a:ext cx="2597777" cy="1091415"/>
          </a:xfrm>
          <a:prstGeom prst="rect">
            <a:avLst/>
          </a:prstGeom>
        </p:spPr>
      </p:pic>
      <p:sp>
        <p:nvSpPr>
          <p:cNvPr id="9" name="Rectangle 8">
            <a:extLst>
              <a:ext uri="{FF2B5EF4-FFF2-40B4-BE49-F238E27FC236}">
                <a16:creationId xmlns:a16="http://schemas.microsoft.com/office/drawing/2014/main" id="{E11F32A6-CB75-45BC-B5F1-97A40309B727}"/>
              </a:ext>
            </a:extLst>
          </p:cNvPr>
          <p:cNvSpPr/>
          <p:nvPr/>
        </p:nvSpPr>
        <p:spPr>
          <a:xfrm>
            <a:off x="151122" y="6504888"/>
            <a:ext cx="1141659" cy="369332"/>
          </a:xfrm>
          <a:prstGeom prst="rect">
            <a:avLst/>
          </a:prstGeom>
        </p:spPr>
        <p:txBody>
          <a:bodyPr wrap="none">
            <a:spAutoFit/>
          </a:bodyPr>
          <a:lstStyle/>
          <a:p>
            <a:r>
              <a:rPr lang="en-US" dirty="0">
                <a:latin typeface="Bauhaus 93" panose="04030905020B02020C02" pitchFamily="82" charset="0"/>
              </a:rPr>
              <a:t>One Goal</a:t>
            </a:r>
          </a:p>
        </p:txBody>
      </p:sp>
      <p:sp>
        <p:nvSpPr>
          <p:cNvPr id="10" name="Rectangle 9">
            <a:extLst>
              <a:ext uri="{FF2B5EF4-FFF2-40B4-BE49-F238E27FC236}">
                <a16:creationId xmlns:a16="http://schemas.microsoft.com/office/drawing/2014/main" id="{26CEFD46-E732-4612-AAE0-9EEBD62D1EB1}"/>
              </a:ext>
            </a:extLst>
          </p:cNvPr>
          <p:cNvSpPr/>
          <p:nvPr/>
        </p:nvSpPr>
        <p:spPr>
          <a:xfrm>
            <a:off x="3795402" y="6541138"/>
            <a:ext cx="1425390" cy="369332"/>
          </a:xfrm>
          <a:prstGeom prst="rect">
            <a:avLst/>
          </a:prstGeom>
        </p:spPr>
        <p:txBody>
          <a:bodyPr wrap="none">
            <a:spAutoFit/>
          </a:bodyPr>
          <a:lstStyle/>
          <a:p>
            <a:r>
              <a:rPr lang="en-US" dirty="0">
                <a:latin typeface="Bauhaus 93" panose="04030905020B02020C02" pitchFamily="82" charset="0"/>
              </a:rPr>
              <a:t>One Passion</a:t>
            </a:r>
          </a:p>
        </p:txBody>
      </p:sp>
      <p:sp>
        <p:nvSpPr>
          <p:cNvPr id="13" name="Rectangle 12">
            <a:extLst>
              <a:ext uri="{FF2B5EF4-FFF2-40B4-BE49-F238E27FC236}">
                <a16:creationId xmlns:a16="http://schemas.microsoft.com/office/drawing/2014/main" id="{21E5E365-4BD2-43FE-8B9F-27A74995BDC1}"/>
              </a:ext>
            </a:extLst>
          </p:cNvPr>
          <p:cNvSpPr/>
          <p:nvPr/>
        </p:nvSpPr>
        <p:spPr>
          <a:xfrm>
            <a:off x="7954251" y="6567419"/>
            <a:ext cx="1189749" cy="369332"/>
          </a:xfrm>
          <a:prstGeom prst="rect">
            <a:avLst/>
          </a:prstGeom>
        </p:spPr>
        <p:txBody>
          <a:bodyPr wrap="none">
            <a:spAutoFit/>
          </a:bodyPr>
          <a:lstStyle/>
          <a:p>
            <a:r>
              <a:rPr lang="en-US" dirty="0">
                <a:latin typeface="Bauhaus 93" panose="04030905020B02020C02" pitchFamily="82" charset="0"/>
              </a:rPr>
              <a:t>One team</a:t>
            </a:r>
          </a:p>
        </p:txBody>
      </p:sp>
      <p:pic>
        <p:nvPicPr>
          <p:cNvPr id="20" name="Picture 8" descr="Image result for together everyone achieve more">
            <a:extLst>
              <a:ext uri="{FF2B5EF4-FFF2-40B4-BE49-F238E27FC236}">
                <a16:creationId xmlns:a16="http://schemas.microsoft.com/office/drawing/2014/main" id="{1D73A210-CEAD-41DB-93BE-EE610699C6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64" y="1447800"/>
            <a:ext cx="3475736" cy="15765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8027B30-E736-4D61-8CD6-99D53F056264}"/>
              </a:ext>
            </a:extLst>
          </p:cNvPr>
          <p:cNvSpPr/>
          <p:nvPr/>
        </p:nvSpPr>
        <p:spPr>
          <a:xfrm>
            <a:off x="6550980" y="1124736"/>
            <a:ext cx="2362201" cy="523220"/>
          </a:xfrm>
          <a:prstGeom prst="rect">
            <a:avLst/>
          </a:prstGeom>
          <a:solidFill>
            <a:schemeClr val="bg2">
              <a:lumMod val="75000"/>
            </a:schemeClr>
          </a:solid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Thank you </a:t>
            </a:r>
          </a:p>
        </p:txBody>
      </p:sp>
    </p:spTree>
    <p:extLst>
      <p:ext uri="{BB962C8B-B14F-4D97-AF65-F5344CB8AC3E}">
        <p14:creationId xmlns:p14="http://schemas.microsoft.com/office/powerpoint/2010/main" val="220551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D1D24D-F256-45E7-8DB4-FFF202EB2A9D}"/>
              </a:ext>
            </a:extLst>
          </p:cNvPr>
          <p:cNvSpPr/>
          <p:nvPr/>
        </p:nvSpPr>
        <p:spPr>
          <a:xfrm>
            <a:off x="228600" y="0"/>
            <a:ext cx="6172200" cy="1200329"/>
          </a:xfrm>
          <a:prstGeom prst="rect">
            <a:avLst/>
          </a:prstGeom>
        </p:spPr>
        <p:txBody>
          <a:bodyPr wrap="square">
            <a:spAutoFit/>
          </a:bodyPr>
          <a:lstStyle/>
          <a:p>
            <a:r>
              <a:rPr lang="en-US" sz="3600" dirty="0">
                <a:latin typeface="Bauhaus 93" panose="04030905020B02020C02" pitchFamily="82" charset="0"/>
              </a:rPr>
              <a:t>Green Back India </a:t>
            </a:r>
            <a:r>
              <a:rPr lang="en-US" b="1" dirty="0">
                <a:ln w="0"/>
                <a:effectLst>
                  <a:outerShdw blurRad="38100" dist="19050" dir="2700000" algn="tl" rotWithShape="0">
                    <a:schemeClr val="dk1">
                      <a:alpha val="40000"/>
                    </a:schemeClr>
                  </a:outerShdw>
                </a:effectLst>
                <a:latin typeface="Bradley Hand ITC" panose="03070402050302030203" pitchFamily="66" charset="0"/>
              </a:rPr>
              <a:t>Enjoy your healthy life with smile</a:t>
            </a:r>
          </a:p>
          <a:p>
            <a:endParaRPr lang="en-US" b="1" dirty="0">
              <a:latin typeface="Bradley Hand ITC" panose="03070402050302030203" pitchFamily="66" charset="0"/>
            </a:endParaRPr>
          </a:p>
        </p:txBody>
      </p:sp>
      <p:sp>
        <p:nvSpPr>
          <p:cNvPr id="31" name="Rectangle 30">
            <a:extLst>
              <a:ext uri="{FF2B5EF4-FFF2-40B4-BE49-F238E27FC236}">
                <a16:creationId xmlns:a16="http://schemas.microsoft.com/office/drawing/2014/main" id="{0F40C5BF-391F-4102-BBA5-8B07FA9E5F3A}"/>
              </a:ext>
            </a:extLst>
          </p:cNvPr>
          <p:cNvSpPr/>
          <p:nvPr/>
        </p:nvSpPr>
        <p:spPr>
          <a:xfrm>
            <a:off x="334203" y="4798640"/>
            <a:ext cx="1818425"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ALOE </a:t>
            </a:r>
            <a:r>
              <a:rPr lang="en-US" sz="1200" dirty="0"/>
              <a:t>GREEN</a:t>
            </a:r>
          </a:p>
        </p:txBody>
      </p:sp>
      <p:sp>
        <p:nvSpPr>
          <p:cNvPr id="32" name="Rectangle 31">
            <a:extLst>
              <a:ext uri="{FF2B5EF4-FFF2-40B4-BE49-F238E27FC236}">
                <a16:creationId xmlns:a16="http://schemas.microsoft.com/office/drawing/2014/main" id="{0CE96967-47AE-4823-B37E-A66FC6C64D58}"/>
              </a:ext>
            </a:extLst>
          </p:cNvPr>
          <p:cNvSpPr/>
          <p:nvPr/>
        </p:nvSpPr>
        <p:spPr>
          <a:xfrm>
            <a:off x="729470" y="4201000"/>
            <a:ext cx="1935448" cy="120981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GREEN POWER</a:t>
            </a:r>
            <a:endParaRPr lang="en-US" dirty="0"/>
          </a:p>
          <a:p>
            <a:pPr algn="ctr"/>
            <a:endParaRPr lang="en-US" sz="1200" dirty="0"/>
          </a:p>
        </p:txBody>
      </p:sp>
      <p:sp>
        <p:nvSpPr>
          <p:cNvPr id="33" name="Rectangle 32">
            <a:extLst>
              <a:ext uri="{FF2B5EF4-FFF2-40B4-BE49-F238E27FC236}">
                <a16:creationId xmlns:a16="http://schemas.microsoft.com/office/drawing/2014/main" id="{9B4C781C-807F-4F2C-980B-CA784D28F34F}"/>
              </a:ext>
            </a:extLst>
          </p:cNvPr>
          <p:cNvSpPr/>
          <p:nvPr/>
        </p:nvSpPr>
        <p:spPr>
          <a:xfrm>
            <a:off x="455118" y="4154539"/>
            <a:ext cx="2209800" cy="120981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THE EXCELLENT</a:t>
            </a:r>
            <a:endParaRPr lang="en-US" dirty="0"/>
          </a:p>
          <a:p>
            <a:pPr algn="ctr"/>
            <a:endParaRPr lang="en-US" sz="1200" b="1" dirty="0"/>
          </a:p>
        </p:txBody>
      </p:sp>
      <p:sp>
        <p:nvSpPr>
          <p:cNvPr id="34" name="Rectangle 33">
            <a:extLst>
              <a:ext uri="{FF2B5EF4-FFF2-40B4-BE49-F238E27FC236}">
                <a16:creationId xmlns:a16="http://schemas.microsoft.com/office/drawing/2014/main" id="{D1CD6D1F-F65C-41F5-87D5-3C9F0B833E61}"/>
              </a:ext>
            </a:extLst>
          </p:cNvPr>
          <p:cNvSpPr/>
          <p:nvPr/>
        </p:nvSpPr>
        <p:spPr>
          <a:xfrm>
            <a:off x="862222" y="4696553"/>
            <a:ext cx="2209800" cy="1250315"/>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THE GREEN GOLD</a:t>
            </a:r>
            <a:endParaRPr lang="en-US" dirty="0"/>
          </a:p>
          <a:p>
            <a:pPr algn="ctr"/>
            <a:endParaRPr lang="en-US" sz="1200" b="1" dirty="0"/>
          </a:p>
        </p:txBody>
      </p:sp>
      <p:pic>
        <p:nvPicPr>
          <p:cNvPr id="36" name="Picture 4" descr="Image result for GOOD HEALTH GIRL">
            <a:extLst>
              <a:ext uri="{FF2B5EF4-FFF2-40B4-BE49-F238E27FC236}">
                <a16:creationId xmlns:a16="http://schemas.microsoft.com/office/drawing/2014/main" id="{BD2920BB-9992-4D2B-A098-DD7C1AA9A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03" y="604186"/>
            <a:ext cx="8516471" cy="59490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386A8FF-3CCC-4BC9-8749-7D2BA03EC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52" y="600164"/>
            <a:ext cx="1443656" cy="1609636"/>
          </a:xfrm>
          <a:prstGeom prst="rect">
            <a:avLst/>
          </a:prstGeom>
          <a:ln>
            <a:noFill/>
          </a:ln>
          <a:effectLst>
            <a:outerShdw blurRad="292100" dist="139700" dir="2700000" algn="tl" rotWithShape="0">
              <a:srgbClr val="333333">
                <a:alpha val="65000"/>
              </a:srgbClr>
            </a:outerShdw>
          </a:effectLst>
        </p:spPr>
      </p:pic>
      <p:sp>
        <p:nvSpPr>
          <p:cNvPr id="39" name="Rectangle 38">
            <a:extLst>
              <a:ext uri="{FF2B5EF4-FFF2-40B4-BE49-F238E27FC236}">
                <a16:creationId xmlns:a16="http://schemas.microsoft.com/office/drawing/2014/main" id="{12728585-20B3-4D24-8704-C204C4F09C4F}"/>
              </a:ext>
            </a:extLst>
          </p:cNvPr>
          <p:cNvSpPr/>
          <p:nvPr/>
        </p:nvSpPr>
        <p:spPr>
          <a:xfrm>
            <a:off x="261196" y="1932801"/>
            <a:ext cx="1419386"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Baskerville Old Face" panose="02020602080505020303" pitchFamily="18" charset="0"/>
              </a:rPr>
              <a:t>Ashutosh Kumar </a:t>
            </a:r>
            <a:endParaRPr lang="en-US" sz="1200" b="0" cap="none" spc="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endParaRPr>
          </a:p>
        </p:txBody>
      </p:sp>
      <p:pic>
        <p:nvPicPr>
          <p:cNvPr id="41" name="Picture 2" descr="Image result for our vision">
            <a:extLst>
              <a:ext uri="{FF2B5EF4-FFF2-40B4-BE49-F238E27FC236}">
                <a16:creationId xmlns:a16="http://schemas.microsoft.com/office/drawing/2014/main" id="{77F06CD3-9108-4AFB-A5CB-48545E836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511" y="600163"/>
            <a:ext cx="5062462" cy="1341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2" name="Table 41">
            <a:extLst>
              <a:ext uri="{FF2B5EF4-FFF2-40B4-BE49-F238E27FC236}">
                <a16:creationId xmlns:a16="http://schemas.microsoft.com/office/drawing/2014/main" id="{5DFC3594-AF38-4CE0-948F-A22E0D447BFA}"/>
              </a:ext>
            </a:extLst>
          </p:cNvPr>
          <p:cNvGraphicFramePr>
            <a:graphicFrameLocks noGrp="1"/>
          </p:cNvGraphicFramePr>
          <p:nvPr>
            <p:extLst>
              <p:ext uri="{D42A27DB-BD31-4B8C-83A1-F6EECF244321}">
                <p14:modId xmlns:p14="http://schemas.microsoft.com/office/powerpoint/2010/main" val="2645283098"/>
              </p:ext>
            </p:extLst>
          </p:nvPr>
        </p:nvGraphicFramePr>
        <p:xfrm>
          <a:off x="3806999" y="1956482"/>
          <a:ext cx="5074440" cy="931278"/>
        </p:xfrm>
        <a:graphic>
          <a:graphicData uri="http://schemas.openxmlformats.org/drawingml/2006/table">
            <a:tbl>
              <a:tblPr firstRow="1" bandRow="1">
                <a:tableStyleId>{5C22544A-7EE6-4342-B048-85BDC9FD1C3A}</a:tableStyleId>
              </a:tblPr>
              <a:tblGrid>
                <a:gridCol w="1602454">
                  <a:extLst>
                    <a:ext uri="{9D8B030D-6E8A-4147-A177-3AD203B41FA5}">
                      <a16:colId xmlns:a16="http://schemas.microsoft.com/office/drawing/2014/main" val="2800135857"/>
                    </a:ext>
                  </a:extLst>
                </a:gridCol>
                <a:gridCol w="1737135">
                  <a:extLst>
                    <a:ext uri="{9D8B030D-6E8A-4147-A177-3AD203B41FA5}">
                      <a16:colId xmlns:a16="http://schemas.microsoft.com/office/drawing/2014/main" val="1266787169"/>
                    </a:ext>
                  </a:extLst>
                </a:gridCol>
                <a:gridCol w="1734851">
                  <a:extLst>
                    <a:ext uri="{9D8B030D-6E8A-4147-A177-3AD203B41FA5}">
                      <a16:colId xmlns:a16="http://schemas.microsoft.com/office/drawing/2014/main" val="2768689903"/>
                    </a:ext>
                  </a:extLst>
                </a:gridCol>
              </a:tblGrid>
              <a:tr h="931278">
                <a:tc>
                  <a:txBody>
                    <a:bodyPr/>
                    <a:lstStyle/>
                    <a:p>
                      <a:r>
                        <a:rPr lang="en-US" sz="800" dirty="0"/>
                        <a:t>INTEGRITY</a:t>
                      </a:r>
                    </a:p>
                    <a:p>
                      <a:r>
                        <a:rPr lang="en-US" sz="800" b="1" dirty="0"/>
                        <a:t>Take pride in everything that is fair, honest and knowledgeable and build trust in every situation</a:t>
                      </a:r>
                    </a:p>
                  </a:txBody>
                  <a:tcPr>
                    <a:solidFill>
                      <a:schemeClr val="accent1">
                        <a:lumMod val="75000"/>
                      </a:schemeClr>
                    </a:solidFill>
                  </a:tcPr>
                </a:tc>
                <a:tc>
                  <a:txBody>
                    <a:bodyPr/>
                    <a:lstStyle/>
                    <a:p>
                      <a:r>
                        <a:rPr lang="en-US" sz="800" dirty="0"/>
                        <a:t>LEADERSHIP</a:t>
                      </a:r>
                    </a:p>
                    <a:p>
                      <a:r>
                        <a:rPr lang="en-US" sz="800" dirty="0"/>
                        <a:t>Create vision, inspire other and advance the priorities and mission of the organization</a:t>
                      </a:r>
                    </a:p>
                  </a:txBody>
                  <a:tcPr>
                    <a:solidFill>
                      <a:schemeClr val="accent2">
                        <a:lumMod val="50000"/>
                      </a:schemeClr>
                    </a:solidFill>
                  </a:tcPr>
                </a:tc>
                <a:tc>
                  <a:txBody>
                    <a:bodyPr/>
                    <a:lstStyle/>
                    <a:p>
                      <a:r>
                        <a:rPr lang="en-US" sz="800" dirty="0"/>
                        <a:t>INNOVATION &amp; CHANGE</a:t>
                      </a:r>
                    </a:p>
                    <a:p>
                      <a:r>
                        <a:rPr lang="en-US" sz="800" dirty="0"/>
                        <a:t>Encourage innovation, adapt to change and be willing  to take risk</a:t>
                      </a:r>
                    </a:p>
                  </a:txBody>
                  <a:tcPr/>
                </a:tc>
                <a:extLst>
                  <a:ext uri="{0D108BD9-81ED-4DB2-BD59-A6C34878D82A}">
                    <a16:rowId xmlns:a16="http://schemas.microsoft.com/office/drawing/2014/main" val="1367464063"/>
                  </a:ext>
                </a:extLst>
              </a:tr>
            </a:tbl>
          </a:graphicData>
        </a:graphic>
      </p:graphicFrame>
      <p:graphicFrame>
        <p:nvGraphicFramePr>
          <p:cNvPr id="43" name="Table 42">
            <a:extLst>
              <a:ext uri="{FF2B5EF4-FFF2-40B4-BE49-F238E27FC236}">
                <a16:creationId xmlns:a16="http://schemas.microsoft.com/office/drawing/2014/main" id="{28F1ADF8-5449-45B9-BF78-0AE6DB2C87B0}"/>
              </a:ext>
            </a:extLst>
          </p:cNvPr>
          <p:cNvGraphicFramePr>
            <a:graphicFrameLocks noGrp="1"/>
          </p:cNvGraphicFramePr>
          <p:nvPr>
            <p:extLst>
              <p:ext uri="{D42A27DB-BD31-4B8C-83A1-F6EECF244321}">
                <p14:modId xmlns:p14="http://schemas.microsoft.com/office/powerpoint/2010/main" val="2608233119"/>
              </p:ext>
            </p:extLst>
          </p:nvPr>
        </p:nvGraphicFramePr>
        <p:xfrm>
          <a:off x="3812988" y="2956070"/>
          <a:ext cx="5062462" cy="1188720"/>
        </p:xfrm>
        <a:graphic>
          <a:graphicData uri="http://schemas.openxmlformats.org/drawingml/2006/table">
            <a:tbl>
              <a:tblPr firstRow="1" bandRow="1">
                <a:tableStyleId>{F5AB1C69-6EDB-4FF4-983F-18BD219EF322}</a:tableStyleId>
              </a:tblPr>
              <a:tblGrid>
                <a:gridCol w="2531231">
                  <a:extLst>
                    <a:ext uri="{9D8B030D-6E8A-4147-A177-3AD203B41FA5}">
                      <a16:colId xmlns:a16="http://schemas.microsoft.com/office/drawing/2014/main" val="4057536331"/>
                    </a:ext>
                  </a:extLst>
                </a:gridCol>
                <a:gridCol w="2531231">
                  <a:extLst>
                    <a:ext uri="{9D8B030D-6E8A-4147-A177-3AD203B41FA5}">
                      <a16:colId xmlns:a16="http://schemas.microsoft.com/office/drawing/2014/main" val="2201830173"/>
                    </a:ext>
                  </a:extLst>
                </a:gridCol>
              </a:tblGrid>
              <a:tr h="1166953">
                <a:tc>
                  <a:txBody>
                    <a:bodyPr/>
                    <a:lstStyle/>
                    <a:p>
                      <a:r>
                        <a:rPr lang="en-US" sz="900" dirty="0"/>
                        <a:t>COMMITMENT  DETERMINATION</a:t>
                      </a:r>
                    </a:p>
                    <a:p>
                      <a:r>
                        <a:rPr lang="en-US" sz="900" dirty="0"/>
                        <a:t>Keep pursuing our goals especially when experiencing adversity</a:t>
                      </a:r>
                    </a:p>
                    <a:p>
                      <a:r>
                        <a:rPr lang="en-US" sz="900" dirty="0"/>
                        <a:t>PASSION FOR SARVICE</a:t>
                      </a:r>
                    </a:p>
                    <a:p>
                      <a:r>
                        <a:rPr lang="en-US" sz="900" dirty="0"/>
                        <a:t>Show love and compassion for the people we serve and rejoice when their need are meet .</a:t>
                      </a:r>
                    </a:p>
                    <a:p>
                      <a:endParaRPr lang="en-US" sz="900" dirty="0"/>
                    </a:p>
                  </a:txBody>
                  <a:tcPr/>
                </a:tc>
                <a:tc>
                  <a:txBody>
                    <a:bodyPr/>
                    <a:lstStyle/>
                    <a:p>
                      <a:r>
                        <a:rPr lang="en-US" sz="900" dirty="0"/>
                        <a:t>TEAMWORK</a:t>
                      </a:r>
                    </a:p>
                    <a:p>
                      <a:r>
                        <a:rPr lang="en-US" sz="900" dirty="0">
                          <a:latin typeface="Bell MT" panose="02020503060305020303" pitchFamily="18" charset="0"/>
                        </a:rPr>
                        <a:t>Cooperate and work together for the common good of the people  we serve and the organizations mission</a:t>
                      </a:r>
                    </a:p>
                  </a:txBody>
                  <a:tcPr>
                    <a:solidFill>
                      <a:schemeClr val="accent2"/>
                    </a:solidFill>
                  </a:tcPr>
                </a:tc>
                <a:extLst>
                  <a:ext uri="{0D108BD9-81ED-4DB2-BD59-A6C34878D82A}">
                    <a16:rowId xmlns:a16="http://schemas.microsoft.com/office/drawing/2014/main" val="907200022"/>
                  </a:ext>
                </a:extLst>
              </a:tr>
            </a:tbl>
          </a:graphicData>
        </a:graphic>
      </p:graphicFrame>
      <p:sp>
        <p:nvSpPr>
          <p:cNvPr id="44" name="Rectangle 43">
            <a:extLst>
              <a:ext uri="{FF2B5EF4-FFF2-40B4-BE49-F238E27FC236}">
                <a16:creationId xmlns:a16="http://schemas.microsoft.com/office/drawing/2014/main" id="{DD539BE3-1FD4-4058-9506-822B93F30107}"/>
              </a:ext>
            </a:extLst>
          </p:cNvPr>
          <p:cNvSpPr/>
          <p:nvPr/>
        </p:nvSpPr>
        <p:spPr>
          <a:xfrm>
            <a:off x="262562" y="2240441"/>
            <a:ext cx="1418020" cy="52322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1400" dirty="0">
                <a:ln w="0"/>
                <a:effectLst>
                  <a:outerShdw blurRad="38100" dist="19050" dir="2700000" algn="tl" rotWithShape="0">
                    <a:schemeClr val="dk1">
                      <a:alpha val="40000"/>
                    </a:schemeClr>
                  </a:outerShdw>
                </a:effectLst>
                <a:latin typeface="Bell MT" panose="02020503060305020303" pitchFamily="18" charset="0"/>
              </a:rPr>
              <a:t>Chief managing director</a:t>
            </a:r>
          </a:p>
        </p:txBody>
      </p:sp>
      <p:graphicFrame>
        <p:nvGraphicFramePr>
          <p:cNvPr id="45" name="Table 44">
            <a:extLst>
              <a:ext uri="{FF2B5EF4-FFF2-40B4-BE49-F238E27FC236}">
                <a16:creationId xmlns:a16="http://schemas.microsoft.com/office/drawing/2014/main" id="{5E503795-DC4E-43A5-AD20-980FD1673BCF}"/>
              </a:ext>
            </a:extLst>
          </p:cNvPr>
          <p:cNvGraphicFramePr>
            <a:graphicFrameLocks noGrp="1"/>
          </p:cNvGraphicFramePr>
          <p:nvPr>
            <p:extLst>
              <p:ext uri="{D42A27DB-BD31-4B8C-83A1-F6EECF244321}">
                <p14:modId xmlns:p14="http://schemas.microsoft.com/office/powerpoint/2010/main" val="1062114782"/>
              </p:ext>
            </p:extLst>
          </p:nvPr>
        </p:nvGraphicFramePr>
        <p:xfrm>
          <a:off x="3855443" y="5498965"/>
          <a:ext cx="5001508" cy="1209817"/>
        </p:xfrm>
        <a:graphic>
          <a:graphicData uri="http://schemas.openxmlformats.org/drawingml/2006/table">
            <a:tbl>
              <a:tblPr firstRow="1" bandRow="1">
                <a:tableStyleId>{5C22544A-7EE6-4342-B048-85BDC9FD1C3A}</a:tableStyleId>
              </a:tblPr>
              <a:tblGrid>
                <a:gridCol w="2500754">
                  <a:extLst>
                    <a:ext uri="{9D8B030D-6E8A-4147-A177-3AD203B41FA5}">
                      <a16:colId xmlns:a16="http://schemas.microsoft.com/office/drawing/2014/main" val="1412081270"/>
                    </a:ext>
                  </a:extLst>
                </a:gridCol>
                <a:gridCol w="2500754">
                  <a:extLst>
                    <a:ext uri="{9D8B030D-6E8A-4147-A177-3AD203B41FA5}">
                      <a16:colId xmlns:a16="http://schemas.microsoft.com/office/drawing/2014/main" val="3608882809"/>
                    </a:ext>
                  </a:extLst>
                </a:gridCol>
              </a:tblGrid>
              <a:tr h="1209817">
                <a:tc>
                  <a:txBody>
                    <a:bodyPr/>
                    <a:lstStyle/>
                    <a:p>
                      <a:r>
                        <a:rPr lang="en-US" sz="800" dirty="0"/>
                        <a:t>COMPETENCE</a:t>
                      </a:r>
                    </a:p>
                    <a:p>
                      <a:r>
                        <a:rPr lang="en-US" sz="800" dirty="0"/>
                        <a:t>Thirst for knowledge and self improvement and demonstrate the skills needed  to accomplish a chosen task </a:t>
                      </a:r>
                    </a:p>
                  </a:txBody>
                  <a:tcPr>
                    <a:solidFill>
                      <a:schemeClr val="accent1">
                        <a:lumMod val="50000"/>
                      </a:schemeClr>
                    </a:solidFill>
                  </a:tcPr>
                </a:tc>
                <a:tc>
                  <a:txBody>
                    <a:bodyPr/>
                    <a:lstStyle/>
                    <a:p>
                      <a:r>
                        <a:rPr lang="en-US" sz="800" dirty="0"/>
                        <a:t>LOVE FOR EACH OTHER </a:t>
                      </a:r>
                    </a:p>
                    <a:p>
                      <a:r>
                        <a:rPr lang="en-US" sz="800" dirty="0"/>
                        <a:t>Love is patient, love is kind .it dose not envy, it dose not boast, it is not proud, it is not rude it is not self-seeking, it is not easily angered , it keeps no records of worngs.love dose not delight in evil but rejoices in truth .it always protect, always trusts, always hopes, always perseveres. Love never fails</a:t>
                      </a:r>
                    </a:p>
                  </a:txBody>
                  <a:tcPr>
                    <a:solidFill>
                      <a:schemeClr val="accent1">
                        <a:lumMod val="50000"/>
                      </a:schemeClr>
                    </a:solidFill>
                  </a:tcPr>
                </a:tc>
                <a:extLst>
                  <a:ext uri="{0D108BD9-81ED-4DB2-BD59-A6C34878D82A}">
                    <a16:rowId xmlns:a16="http://schemas.microsoft.com/office/drawing/2014/main" val="114913892"/>
                  </a:ext>
                </a:extLst>
              </a:tr>
            </a:tbl>
          </a:graphicData>
        </a:graphic>
      </p:graphicFrame>
      <p:graphicFrame>
        <p:nvGraphicFramePr>
          <p:cNvPr id="46" name="Table 45">
            <a:extLst>
              <a:ext uri="{FF2B5EF4-FFF2-40B4-BE49-F238E27FC236}">
                <a16:creationId xmlns:a16="http://schemas.microsoft.com/office/drawing/2014/main" id="{12722FC7-AD2F-478A-96FD-6AD3B9E5CD9A}"/>
              </a:ext>
            </a:extLst>
          </p:cNvPr>
          <p:cNvGraphicFramePr>
            <a:graphicFrameLocks noGrp="1"/>
          </p:cNvGraphicFramePr>
          <p:nvPr>
            <p:extLst>
              <p:ext uri="{D42A27DB-BD31-4B8C-83A1-F6EECF244321}">
                <p14:modId xmlns:p14="http://schemas.microsoft.com/office/powerpoint/2010/main" val="1736288870"/>
              </p:ext>
            </p:extLst>
          </p:nvPr>
        </p:nvGraphicFramePr>
        <p:xfrm>
          <a:off x="3843466" y="4206194"/>
          <a:ext cx="5001507" cy="1209817"/>
        </p:xfrm>
        <a:graphic>
          <a:graphicData uri="http://schemas.openxmlformats.org/drawingml/2006/table">
            <a:tbl>
              <a:tblPr firstRow="1" bandRow="1">
                <a:tableStyleId>{5C22544A-7EE6-4342-B048-85BDC9FD1C3A}</a:tableStyleId>
              </a:tblPr>
              <a:tblGrid>
                <a:gridCol w="1667169">
                  <a:extLst>
                    <a:ext uri="{9D8B030D-6E8A-4147-A177-3AD203B41FA5}">
                      <a16:colId xmlns:a16="http://schemas.microsoft.com/office/drawing/2014/main" val="1754101125"/>
                    </a:ext>
                  </a:extLst>
                </a:gridCol>
                <a:gridCol w="1667169">
                  <a:extLst>
                    <a:ext uri="{9D8B030D-6E8A-4147-A177-3AD203B41FA5}">
                      <a16:colId xmlns:a16="http://schemas.microsoft.com/office/drawing/2014/main" val="588903226"/>
                    </a:ext>
                  </a:extLst>
                </a:gridCol>
                <a:gridCol w="1667169">
                  <a:extLst>
                    <a:ext uri="{9D8B030D-6E8A-4147-A177-3AD203B41FA5}">
                      <a16:colId xmlns:a16="http://schemas.microsoft.com/office/drawing/2014/main" val="3223681063"/>
                    </a:ext>
                  </a:extLst>
                </a:gridCol>
              </a:tblGrid>
              <a:tr h="1209817">
                <a:tc>
                  <a:txBody>
                    <a:bodyPr/>
                    <a:lstStyle/>
                    <a:p>
                      <a:r>
                        <a:rPr lang="en-US" sz="800" dirty="0"/>
                        <a:t>RESULTS</a:t>
                      </a:r>
                    </a:p>
                    <a:p>
                      <a:r>
                        <a:rPr lang="en-US" sz="800" dirty="0"/>
                        <a:t>Be known for follow-through and responsiveness to our customers needs and achieve agreed –upon outcomes.</a:t>
                      </a:r>
                    </a:p>
                    <a:p>
                      <a:r>
                        <a:rPr lang="en-US" sz="800" dirty="0"/>
                        <a:t>EXCELLENCE</a:t>
                      </a:r>
                    </a:p>
                    <a:p>
                      <a:r>
                        <a:rPr lang="en-US" sz="800" dirty="0"/>
                        <a:t>Strive for quality in everything we do </a:t>
                      </a:r>
                    </a:p>
                  </a:txBody>
                  <a:tcPr/>
                </a:tc>
                <a:tc>
                  <a:txBody>
                    <a:bodyPr/>
                    <a:lstStyle/>
                    <a:p>
                      <a:r>
                        <a:rPr lang="en-US" sz="800" dirty="0"/>
                        <a:t>STEWARDSHIP</a:t>
                      </a:r>
                    </a:p>
                    <a:p>
                      <a:r>
                        <a:rPr lang="en-US" sz="800" dirty="0"/>
                        <a:t>Use all resources efficiently and effectively in order to further the origination's mission to serve people </a:t>
                      </a:r>
                    </a:p>
                  </a:txBody>
                  <a:tcPr/>
                </a:tc>
                <a:tc>
                  <a:txBody>
                    <a:bodyPr/>
                    <a:lstStyle/>
                    <a:p>
                      <a:r>
                        <a:rPr lang="en-US" sz="800" dirty="0"/>
                        <a:t>OPEN CMMUNICATION </a:t>
                      </a:r>
                    </a:p>
                    <a:p>
                      <a:r>
                        <a:rPr lang="en-US" sz="800" dirty="0"/>
                        <a:t>Encourage directness, candor and diversity so that people and ideas thrive. </a:t>
                      </a:r>
                    </a:p>
                  </a:txBody>
                  <a:tcPr>
                    <a:solidFill>
                      <a:schemeClr val="accent2"/>
                    </a:solidFill>
                  </a:tcPr>
                </a:tc>
                <a:extLst>
                  <a:ext uri="{0D108BD9-81ED-4DB2-BD59-A6C34878D82A}">
                    <a16:rowId xmlns:a16="http://schemas.microsoft.com/office/drawing/2014/main" val="192979417"/>
                  </a:ext>
                </a:extLst>
              </a:tr>
            </a:tbl>
          </a:graphicData>
        </a:graphic>
      </p:graphicFrame>
      <p:sp>
        <p:nvSpPr>
          <p:cNvPr id="47" name="Rectangle 46">
            <a:extLst>
              <a:ext uri="{FF2B5EF4-FFF2-40B4-BE49-F238E27FC236}">
                <a16:creationId xmlns:a16="http://schemas.microsoft.com/office/drawing/2014/main" id="{F54620F5-743C-48B6-B403-B924B6BFE17F}"/>
              </a:ext>
            </a:extLst>
          </p:cNvPr>
          <p:cNvSpPr/>
          <p:nvPr/>
        </p:nvSpPr>
        <p:spPr>
          <a:xfrm>
            <a:off x="261196" y="4211162"/>
            <a:ext cx="3451055" cy="125703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ALOE GREEN</a:t>
            </a:r>
          </a:p>
        </p:txBody>
      </p:sp>
      <p:sp>
        <p:nvSpPr>
          <p:cNvPr id="48" name="Rectangle 47">
            <a:extLst>
              <a:ext uri="{FF2B5EF4-FFF2-40B4-BE49-F238E27FC236}">
                <a16:creationId xmlns:a16="http://schemas.microsoft.com/office/drawing/2014/main" id="{785615BE-5CB2-4583-9897-C29BA6A6AA67}"/>
              </a:ext>
            </a:extLst>
          </p:cNvPr>
          <p:cNvSpPr/>
          <p:nvPr/>
        </p:nvSpPr>
        <p:spPr>
          <a:xfrm>
            <a:off x="268550" y="2957536"/>
            <a:ext cx="3512847" cy="117249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b="1" dirty="0"/>
          </a:p>
          <a:p>
            <a:pPr algn="ctr"/>
            <a:r>
              <a:rPr lang="en-US" sz="1200" b="1" dirty="0"/>
              <a:t>GREEN POWER</a:t>
            </a:r>
            <a:endParaRPr lang="en-US" sz="1200" dirty="0"/>
          </a:p>
          <a:p>
            <a:pPr algn="ctr"/>
            <a:endParaRPr lang="en-US" sz="1200" dirty="0"/>
          </a:p>
        </p:txBody>
      </p:sp>
      <p:sp>
        <p:nvSpPr>
          <p:cNvPr id="49" name="Rectangle 48">
            <a:extLst>
              <a:ext uri="{FF2B5EF4-FFF2-40B4-BE49-F238E27FC236}">
                <a16:creationId xmlns:a16="http://schemas.microsoft.com/office/drawing/2014/main" id="{F07CF8DC-15E9-4E3F-9B12-A87F99E8B121}"/>
              </a:ext>
            </a:extLst>
          </p:cNvPr>
          <p:cNvSpPr/>
          <p:nvPr/>
        </p:nvSpPr>
        <p:spPr>
          <a:xfrm>
            <a:off x="1706184" y="1997803"/>
            <a:ext cx="2075213" cy="86797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b="1" dirty="0"/>
          </a:p>
          <a:p>
            <a:pPr algn="ctr"/>
            <a:r>
              <a:rPr lang="en-US" sz="1200" b="1" dirty="0"/>
              <a:t>THE EXCELLENT</a:t>
            </a:r>
            <a:endParaRPr lang="en-US" sz="1200" dirty="0"/>
          </a:p>
          <a:p>
            <a:pPr algn="ctr"/>
            <a:endParaRPr lang="en-US" sz="1200" b="1" dirty="0"/>
          </a:p>
        </p:txBody>
      </p:sp>
      <p:sp>
        <p:nvSpPr>
          <p:cNvPr id="50" name="Rectangle 49">
            <a:extLst>
              <a:ext uri="{FF2B5EF4-FFF2-40B4-BE49-F238E27FC236}">
                <a16:creationId xmlns:a16="http://schemas.microsoft.com/office/drawing/2014/main" id="{70FECC27-B739-421E-B6E3-DE5885AB9C1F}"/>
              </a:ext>
            </a:extLst>
          </p:cNvPr>
          <p:cNvSpPr/>
          <p:nvPr/>
        </p:nvSpPr>
        <p:spPr>
          <a:xfrm>
            <a:off x="261196" y="5525567"/>
            <a:ext cx="3573218" cy="118872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b="1" dirty="0"/>
          </a:p>
          <a:p>
            <a:pPr algn="ctr"/>
            <a:r>
              <a:rPr lang="en-US" sz="1400" b="1" dirty="0"/>
              <a:t>THE GREEN GOLD</a:t>
            </a:r>
            <a:endParaRPr lang="en-US" sz="1400" dirty="0"/>
          </a:p>
          <a:p>
            <a:pPr algn="ctr"/>
            <a:endParaRPr lang="en-US" sz="1200" b="1" dirty="0"/>
          </a:p>
        </p:txBody>
      </p:sp>
      <p:sp>
        <p:nvSpPr>
          <p:cNvPr id="51" name="Rectangle 50">
            <a:extLst>
              <a:ext uri="{FF2B5EF4-FFF2-40B4-BE49-F238E27FC236}">
                <a16:creationId xmlns:a16="http://schemas.microsoft.com/office/drawing/2014/main" id="{565D0FB2-4DCC-4F1A-BDEB-7D978ECF4CE3}"/>
              </a:ext>
            </a:extLst>
          </p:cNvPr>
          <p:cNvSpPr/>
          <p:nvPr/>
        </p:nvSpPr>
        <p:spPr>
          <a:xfrm>
            <a:off x="2145805" y="620857"/>
            <a:ext cx="1605032" cy="130632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t>   </a:t>
            </a:r>
            <a:r>
              <a:rPr lang="en-US" sz="1200" b="1" dirty="0"/>
              <a:t>GREEN LIFE</a:t>
            </a:r>
            <a:endParaRPr lang="en-US" sz="1200" dirty="0"/>
          </a:p>
          <a:p>
            <a:pPr algn="ctr"/>
            <a:endParaRPr lang="en-US" sz="1200" b="1" dirty="0"/>
          </a:p>
        </p:txBody>
      </p:sp>
      <p:sp>
        <p:nvSpPr>
          <p:cNvPr id="52" name="Rectangle 51">
            <a:extLst>
              <a:ext uri="{FF2B5EF4-FFF2-40B4-BE49-F238E27FC236}">
                <a16:creationId xmlns:a16="http://schemas.microsoft.com/office/drawing/2014/main" id="{D1601C88-0712-4A3B-BE87-7394666B1BA3}"/>
              </a:ext>
            </a:extLst>
          </p:cNvPr>
          <p:cNvSpPr/>
          <p:nvPr/>
        </p:nvSpPr>
        <p:spPr>
          <a:xfrm>
            <a:off x="2161534" y="643628"/>
            <a:ext cx="1584843" cy="27699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1200" b="0" cap="none" spc="0" dirty="0">
                <a:ln w="0"/>
                <a:effectLst>
                  <a:outerShdw blurRad="38100" dist="19050" dir="2700000" algn="tl" rotWithShape="0">
                    <a:schemeClr val="dk1">
                      <a:alpha val="40000"/>
                    </a:schemeClr>
                  </a:outerShdw>
                </a:effectLst>
                <a:latin typeface="Bauhaus 93" panose="04030905020B02020C02" pitchFamily="82" charset="0"/>
              </a:rPr>
              <a:t>OUR PRODUCT</a:t>
            </a:r>
          </a:p>
        </p:txBody>
      </p:sp>
      <p:pic>
        <p:nvPicPr>
          <p:cNvPr id="53" name="Picture 52" descr="logo.png">
            <a:extLst>
              <a:ext uri="{FF2B5EF4-FFF2-40B4-BE49-F238E27FC236}">
                <a16:creationId xmlns:a16="http://schemas.microsoft.com/office/drawing/2014/main" id="{E1F5ED35-1165-441C-B7DB-107EB581BA12}"/>
              </a:ext>
            </a:extLst>
          </p:cNvPr>
          <p:cNvPicPr>
            <a:picLocks noChangeAspect="1"/>
          </p:cNvPicPr>
          <p:nvPr/>
        </p:nvPicPr>
        <p:blipFill>
          <a:blip r:embed="rId6"/>
          <a:stretch>
            <a:fillRect/>
          </a:stretch>
        </p:blipFill>
        <p:spPr>
          <a:xfrm>
            <a:off x="7208372" y="1173496"/>
            <a:ext cx="1707028" cy="809819"/>
          </a:xfrm>
          <a:prstGeom prst="rect">
            <a:avLst/>
          </a:prstGeom>
        </p:spPr>
      </p:pic>
    </p:spTree>
    <p:extLst>
      <p:ext uri="{BB962C8B-B14F-4D97-AF65-F5344CB8AC3E}">
        <p14:creationId xmlns:p14="http://schemas.microsoft.com/office/powerpoint/2010/main" val="181133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anpat Sidar\Downloads\SHAREit\vivo 1610\photo\IMG-20181208-WA0002.jpg"/>
          <p:cNvPicPr>
            <a:picLocks noChangeAspect="1" noChangeArrowheads="1"/>
          </p:cNvPicPr>
          <p:nvPr/>
        </p:nvPicPr>
        <p:blipFill>
          <a:blip r:embed="rId2"/>
          <a:srcRect/>
          <a:stretch>
            <a:fillRect/>
          </a:stretch>
        </p:blipFill>
        <p:spPr bwMode="auto">
          <a:xfrm>
            <a:off x="4489882" y="685800"/>
            <a:ext cx="4425518" cy="6096000"/>
          </a:xfrm>
          <a:prstGeom prst="rect">
            <a:avLst/>
          </a:prstGeom>
          <a:noFill/>
        </p:spPr>
      </p:pic>
      <p:pic>
        <p:nvPicPr>
          <p:cNvPr id="2" name="Picture 2" descr="C:\Users\Ganpat Sidar\Downloads\Documents\pan (1).jpg"/>
          <p:cNvPicPr>
            <a:picLocks noChangeAspect="1" noChangeArrowheads="1"/>
          </p:cNvPicPr>
          <p:nvPr/>
        </p:nvPicPr>
        <p:blipFill>
          <a:blip r:embed="rId3"/>
          <a:srcRect/>
          <a:stretch>
            <a:fillRect/>
          </a:stretch>
        </p:blipFill>
        <p:spPr bwMode="auto">
          <a:xfrm>
            <a:off x="533400" y="5105400"/>
            <a:ext cx="3864239" cy="1676400"/>
          </a:xfrm>
          <a:prstGeom prst="rect">
            <a:avLst/>
          </a:prstGeom>
          <a:noFill/>
        </p:spPr>
      </p:pic>
      <p:sp>
        <p:nvSpPr>
          <p:cNvPr id="6" name="Rectangle 5">
            <a:extLst>
              <a:ext uri="{FF2B5EF4-FFF2-40B4-BE49-F238E27FC236}">
                <a16:creationId xmlns:a16="http://schemas.microsoft.com/office/drawing/2014/main" id="{59AB8A0E-FF6B-4AFA-A188-1C87FBA74E68}"/>
              </a:ext>
            </a:extLst>
          </p:cNvPr>
          <p:cNvSpPr/>
          <p:nvPr/>
        </p:nvSpPr>
        <p:spPr>
          <a:xfrm>
            <a:off x="4495800" y="76200"/>
            <a:ext cx="44196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800" b="1" cap="none" spc="0" dirty="0">
                <a:ln w="0"/>
                <a:solidFill>
                  <a:schemeClr val="tx1"/>
                </a:solidFill>
                <a:latin typeface="Bauhaus 93" panose="04030905020B02020C02" pitchFamily="82" charset="0"/>
              </a:rPr>
              <a:t>OUR LEGALITY</a:t>
            </a:r>
          </a:p>
        </p:txBody>
      </p:sp>
      <p:pic>
        <p:nvPicPr>
          <p:cNvPr id="10" name="Content Placeholder 8">
            <a:extLst>
              <a:ext uri="{FF2B5EF4-FFF2-40B4-BE49-F238E27FC236}">
                <a16:creationId xmlns:a16="http://schemas.microsoft.com/office/drawing/2014/main" id="{32665022-382A-4914-A445-4897DE085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6" y="76200"/>
            <a:ext cx="4364347" cy="4875133"/>
          </a:xfrm>
          <a:prstGeom prst="rect">
            <a:avLst/>
          </a:prstGeom>
        </p:spPr>
      </p:pic>
      <p:pic>
        <p:nvPicPr>
          <p:cNvPr id="11" name="Picture 10" descr="logo.png">
            <a:extLst>
              <a:ext uri="{FF2B5EF4-FFF2-40B4-BE49-F238E27FC236}">
                <a16:creationId xmlns:a16="http://schemas.microsoft.com/office/drawing/2014/main" id="{7D5B6870-FAA4-4C4E-81C0-DF6078F4FC70}"/>
              </a:ext>
            </a:extLst>
          </p:cNvPr>
          <p:cNvPicPr>
            <a:picLocks noChangeAspect="1"/>
          </p:cNvPicPr>
          <p:nvPr/>
        </p:nvPicPr>
        <p:blipFill>
          <a:blip r:embed="rId5"/>
          <a:stretch>
            <a:fillRect/>
          </a:stretch>
        </p:blipFill>
        <p:spPr>
          <a:xfrm>
            <a:off x="6475279" y="2133600"/>
            <a:ext cx="2504991" cy="1052433"/>
          </a:xfrm>
          <a:prstGeom prst="rect">
            <a:avLst/>
          </a:prstGeom>
        </p:spPr>
      </p:pic>
      <p:sp>
        <p:nvSpPr>
          <p:cNvPr id="8" name="Rectangle 7">
            <a:extLst>
              <a:ext uri="{FF2B5EF4-FFF2-40B4-BE49-F238E27FC236}">
                <a16:creationId xmlns:a16="http://schemas.microsoft.com/office/drawing/2014/main" id="{8FBCCDC5-AE6D-4FF3-964F-D09703760168}"/>
              </a:ext>
            </a:extLst>
          </p:cNvPr>
          <p:cNvSpPr/>
          <p:nvPr/>
        </p:nvSpPr>
        <p:spPr>
          <a:xfrm>
            <a:off x="4512816" y="443180"/>
            <a:ext cx="4402584" cy="923330"/>
          </a:xfrm>
          <a:prstGeom prst="rect">
            <a:avLst/>
          </a:prstGeom>
        </p:spPr>
        <p:txBody>
          <a:bodyPr wrap="square">
            <a:spAutoFit/>
          </a:bodyPr>
          <a:lstStyle/>
          <a:p>
            <a:r>
              <a:rPr lang="en-US" sz="3600" dirty="0">
                <a:latin typeface="Bauhaus 93" panose="04030905020B02020C02" pitchFamily="82" charset="0"/>
              </a:rPr>
              <a:t>Green Back India </a:t>
            </a:r>
            <a:r>
              <a:rPr lang="en-US" b="1" dirty="0">
                <a:solidFill>
                  <a:schemeClr val="bg2">
                    <a:lumMod val="75000"/>
                  </a:schemeClr>
                </a:solidFill>
                <a:latin typeface="Bradley Hand ITC" panose="03070402050302030203" pitchFamily="66" charset="0"/>
              </a:rPr>
              <a:t>the best opportunity once in a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C49A949-2EB3-465D-B43E-F6C71ED3B943}"/>
              </a:ext>
            </a:extLst>
          </p:cNvPr>
          <p:cNvGraphicFramePr>
            <a:graphicFrameLocks noGrp="1"/>
          </p:cNvGraphicFramePr>
          <p:nvPr>
            <p:extLst>
              <p:ext uri="{D42A27DB-BD31-4B8C-83A1-F6EECF244321}">
                <p14:modId xmlns:p14="http://schemas.microsoft.com/office/powerpoint/2010/main" val="844768814"/>
              </p:ext>
            </p:extLst>
          </p:nvPr>
        </p:nvGraphicFramePr>
        <p:xfrm>
          <a:off x="3581400" y="428515"/>
          <a:ext cx="2743200" cy="39163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276566536"/>
                    </a:ext>
                  </a:extLst>
                </a:gridCol>
              </a:tblGrid>
              <a:tr h="391636">
                <a:tc>
                  <a:txBody>
                    <a:bodyPr/>
                    <a:lstStyle/>
                    <a:p>
                      <a:r>
                        <a:rPr lang="en-US" dirty="0">
                          <a:latin typeface="Bauhaus 93" panose="04030905020B02020C02" pitchFamily="82" charset="0"/>
                        </a:rPr>
                        <a:t>        </a:t>
                      </a:r>
                      <a:r>
                        <a:rPr lang="en-US" sz="1600" dirty="0">
                          <a:latin typeface="Bauhaus 93" panose="04030905020B02020C02" pitchFamily="82" charset="0"/>
                        </a:rPr>
                        <a:t>WORKING SECTOR</a:t>
                      </a:r>
                    </a:p>
                  </a:txBody>
                  <a:tcPr/>
                </a:tc>
                <a:extLst>
                  <a:ext uri="{0D108BD9-81ED-4DB2-BD59-A6C34878D82A}">
                    <a16:rowId xmlns:a16="http://schemas.microsoft.com/office/drawing/2014/main" val="1746265773"/>
                  </a:ext>
                </a:extLst>
              </a:tr>
            </a:tbl>
          </a:graphicData>
        </a:graphic>
      </p:graphicFrame>
      <p:pic>
        <p:nvPicPr>
          <p:cNvPr id="4" name="Picture 2">
            <a:extLst>
              <a:ext uri="{FF2B5EF4-FFF2-40B4-BE49-F238E27FC236}">
                <a16:creationId xmlns:a16="http://schemas.microsoft.com/office/drawing/2014/main" id="{B74F9075-7B48-42A4-99F6-3B65EC64C0F0}"/>
              </a:ext>
            </a:extLst>
          </p:cNvPr>
          <p:cNvPicPr>
            <a:picLocks noChangeAspect="1" noChangeArrowheads="1"/>
          </p:cNvPicPr>
          <p:nvPr/>
        </p:nvPicPr>
        <p:blipFill>
          <a:blip r:embed="rId3"/>
          <a:srcRect/>
          <a:stretch>
            <a:fillRect/>
          </a:stretch>
        </p:blipFill>
        <p:spPr bwMode="auto">
          <a:xfrm>
            <a:off x="187910" y="838200"/>
            <a:ext cx="8087103" cy="3352800"/>
          </a:xfrm>
          <a:prstGeom prst="rect">
            <a:avLst/>
          </a:prstGeom>
          <a:noFill/>
          <a:ln w="9525">
            <a:noFill/>
            <a:miter lim="800000"/>
            <a:headEnd/>
            <a:tailEnd/>
          </a:ln>
          <a:effectLst/>
        </p:spPr>
      </p:pic>
      <p:pic>
        <p:nvPicPr>
          <p:cNvPr id="12" name="Picture 11">
            <a:extLst>
              <a:ext uri="{FF2B5EF4-FFF2-40B4-BE49-F238E27FC236}">
                <a16:creationId xmlns:a16="http://schemas.microsoft.com/office/drawing/2014/main" id="{61F2AF7F-F90F-42E9-B6C5-03C4A96C7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10" y="3305175"/>
            <a:ext cx="8087102" cy="3352801"/>
          </a:xfrm>
          <a:prstGeom prst="rect">
            <a:avLst/>
          </a:prstGeom>
        </p:spPr>
      </p:pic>
      <p:graphicFrame>
        <p:nvGraphicFramePr>
          <p:cNvPr id="13" name="Table 12">
            <a:extLst>
              <a:ext uri="{FF2B5EF4-FFF2-40B4-BE49-F238E27FC236}">
                <a16:creationId xmlns:a16="http://schemas.microsoft.com/office/drawing/2014/main" id="{1B3037F7-E82D-482F-9F54-FF15A12FFBC2}"/>
              </a:ext>
            </a:extLst>
          </p:cNvPr>
          <p:cNvGraphicFramePr>
            <a:graphicFrameLocks noGrp="1"/>
          </p:cNvGraphicFramePr>
          <p:nvPr>
            <p:extLst>
              <p:ext uri="{D42A27DB-BD31-4B8C-83A1-F6EECF244321}">
                <p14:modId xmlns:p14="http://schemas.microsoft.com/office/powerpoint/2010/main" val="272681615"/>
              </p:ext>
            </p:extLst>
          </p:nvPr>
        </p:nvGraphicFramePr>
        <p:xfrm>
          <a:off x="187909" y="4322128"/>
          <a:ext cx="4307891" cy="731520"/>
        </p:xfrm>
        <a:graphic>
          <a:graphicData uri="http://schemas.openxmlformats.org/drawingml/2006/table">
            <a:tbl>
              <a:tblPr firstRow="1" bandRow="1">
                <a:tableStyleId>{5C22544A-7EE6-4342-B048-85BDC9FD1C3A}</a:tableStyleId>
              </a:tblPr>
              <a:tblGrid>
                <a:gridCol w="4307891">
                  <a:extLst>
                    <a:ext uri="{9D8B030D-6E8A-4147-A177-3AD203B41FA5}">
                      <a16:colId xmlns:a16="http://schemas.microsoft.com/office/drawing/2014/main" val="383320676"/>
                    </a:ext>
                  </a:extLst>
                </a:gridCol>
              </a:tblGrid>
              <a:tr h="355124">
                <a:tc>
                  <a:txBody>
                    <a:bodyPr/>
                    <a:lstStyle/>
                    <a:p>
                      <a:r>
                        <a:rPr lang="en-US" dirty="0">
                          <a:latin typeface="Agency FB" panose="020B0503020202020204" pitchFamily="34" charset="0"/>
                        </a:rPr>
                        <a:t>Health care</a:t>
                      </a:r>
                    </a:p>
                  </a:txBody>
                  <a:tcPr/>
                </a:tc>
                <a:extLst>
                  <a:ext uri="{0D108BD9-81ED-4DB2-BD59-A6C34878D82A}">
                    <a16:rowId xmlns:a16="http://schemas.microsoft.com/office/drawing/2014/main" val="3968057043"/>
                  </a:ext>
                </a:extLst>
              </a:tr>
              <a:tr h="355124">
                <a:tc>
                  <a:txBody>
                    <a:bodyPr/>
                    <a:lstStyle/>
                    <a:p>
                      <a:r>
                        <a:rPr lang="en-US" dirty="0">
                          <a:latin typeface="Agency FB" panose="020B0503020202020204" pitchFamily="34" charset="0"/>
                        </a:rPr>
                        <a:t>personal care </a:t>
                      </a:r>
                    </a:p>
                  </a:txBody>
                  <a:tcPr/>
                </a:tc>
                <a:extLst>
                  <a:ext uri="{0D108BD9-81ED-4DB2-BD59-A6C34878D82A}">
                    <a16:rowId xmlns:a16="http://schemas.microsoft.com/office/drawing/2014/main" val="3870242859"/>
                  </a:ext>
                </a:extLst>
              </a:tr>
            </a:tbl>
          </a:graphicData>
        </a:graphic>
      </p:graphicFrame>
      <p:pic>
        <p:nvPicPr>
          <p:cNvPr id="14" name="Picture 13" descr="logo.png">
            <a:extLst>
              <a:ext uri="{FF2B5EF4-FFF2-40B4-BE49-F238E27FC236}">
                <a16:creationId xmlns:a16="http://schemas.microsoft.com/office/drawing/2014/main" id="{3CD74DB4-9822-4EDB-8648-BD0B20846A2E}"/>
              </a:ext>
            </a:extLst>
          </p:cNvPr>
          <p:cNvPicPr>
            <a:picLocks noChangeAspect="1"/>
          </p:cNvPicPr>
          <p:nvPr/>
        </p:nvPicPr>
        <p:blipFill>
          <a:blip r:embed="rId5"/>
          <a:stretch>
            <a:fillRect/>
          </a:stretch>
        </p:blipFill>
        <p:spPr>
          <a:xfrm>
            <a:off x="6477000" y="0"/>
            <a:ext cx="2352591" cy="833356"/>
          </a:xfrm>
          <a:prstGeom prst="rect">
            <a:avLst/>
          </a:prstGeom>
        </p:spPr>
      </p:pic>
      <p:sp>
        <p:nvSpPr>
          <p:cNvPr id="16" name="Rectangle 15">
            <a:extLst>
              <a:ext uri="{FF2B5EF4-FFF2-40B4-BE49-F238E27FC236}">
                <a16:creationId xmlns:a16="http://schemas.microsoft.com/office/drawing/2014/main" id="{98876990-DC31-40F5-ACFC-D03201A70E11}"/>
              </a:ext>
            </a:extLst>
          </p:cNvPr>
          <p:cNvSpPr/>
          <p:nvPr/>
        </p:nvSpPr>
        <p:spPr>
          <a:xfrm>
            <a:off x="55854" y="-83316"/>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8" name="Picture 8" descr="Image result for together everyone achieve more">
            <a:extLst>
              <a:ext uri="{FF2B5EF4-FFF2-40B4-BE49-F238E27FC236}">
                <a16:creationId xmlns:a16="http://schemas.microsoft.com/office/drawing/2014/main" id="{D5CF9C64-BA71-4DEC-AD3A-C3B41F564E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0669" y="3315918"/>
            <a:ext cx="3147862" cy="140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3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C8D5CA-6749-44DD-8140-403A8B738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2" y="1035750"/>
            <a:ext cx="6996786" cy="4724400"/>
          </a:xfrm>
          <a:prstGeom prst="rect">
            <a:avLst/>
          </a:prstGeom>
        </p:spPr>
      </p:pic>
      <p:sp>
        <p:nvSpPr>
          <p:cNvPr id="5" name="Rectangle 4">
            <a:extLst>
              <a:ext uri="{FF2B5EF4-FFF2-40B4-BE49-F238E27FC236}">
                <a16:creationId xmlns:a16="http://schemas.microsoft.com/office/drawing/2014/main" id="{0AB35D83-0979-49F5-9606-14E9DF500FD0}"/>
              </a:ext>
            </a:extLst>
          </p:cNvPr>
          <p:cNvSpPr/>
          <p:nvPr/>
        </p:nvSpPr>
        <p:spPr>
          <a:xfrm>
            <a:off x="3316456" y="621936"/>
            <a:ext cx="2593948"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n-US" sz="1400" b="0" cap="none" spc="0" dirty="0">
                <a:ln w="0"/>
                <a:effectLst>
                  <a:outerShdw blurRad="38100" dist="19050" dir="2700000" algn="tl" rotWithShape="0">
                    <a:schemeClr val="dk1">
                      <a:alpha val="40000"/>
                    </a:schemeClr>
                  </a:outerShdw>
                </a:effectLst>
                <a:latin typeface="Bauhaus 93" panose="04030905020B02020C02" pitchFamily="82" charset="0"/>
              </a:rPr>
              <a:t>OUR PRODUCT</a:t>
            </a:r>
          </a:p>
        </p:txBody>
      </p:sp>
      <p:pic>
        <p:nvPicPr>
          <p:cNvPr id="7" name="Picture 6">
            <a:extLst>
              <a:ext uri="{FF2B5EF4-FFF2-40B4-BE49-F238E27FC236}">
                <a16:creationId xmlns:a16="http://schemas.microsoft.com/office/drawing/2014/main" id="{A0790DF7-075C-4730-9387-7BC778BDE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743200"/>
            <a:ext cx="1447799" cy="2962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logo.png">
            <a:extLst>
              <a:ext uri="{FF2B5EF4-FFF2-40B4-BE49-F238E27FC236}">
                <a16:creationId xmlns:a16="http://schemas.microsoft.com/office/drawing/2014/main" id="{2B14AE65-672E-45B4-90EE-1C7F682E68D8}"/>
              </a:ext>
            </a:extLst>
          </p:cNvPr>
          <p:cNvPicPr>
            <a:picLocks noChangeAspect="1"/>
          </p:cNvPicPr>
          <p:nvPr/>
        </p:nvPicPr>
        <p:blipFill>
          <a:blip r:embed="rId4"/>
          <a:stretch>
            <a:fillRect/>
          </a:stretch>
        </p:blipFill>
        <p:spPr>
          <a:xfrm>
            <a:off x="6787059" y="-38852"/>
            <a:ext cx="2343624" cy="984638"/>
          </a:xfrm>
          <a:prstGeom prst="rect">
            <a:avLst/>
          </a:prstGeom>
        </p:spPr>
      </p:pic>
      <p:sp>
        <p:nvSpPr>
          <p:cNvPr id="9" name="Rectangle 8">
            <a:extLst>
              <a:ext uri="{FF2B5EF4-FFF2-40B4-BE49-F238E27FC236}">
                <a16:creationId xmlns:a16="http://schemas.microsoft.com/office/drawing/2014/main" id="{1A14653E-33E5-495E-8254-F28D4D8DDF8D}"/>
              </a:ext>
            </a:extLst>
          </p:cNvPr>
          <p:cNvSpPr/>
          <p:nvPr/>
        </p:nvSpPr>
        <p:spPr>
          <a:xfrm>
            <a:off x="4944501" y="4740546"/>
            <a:ext cx="1714501"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ALOE </a:t>
            </a:r>
            <a:r>
              <a:rPr lang="en-US" sz="1200" dirty="0"/>
              <a:t>GREEN</a:t>
            </a:r>
          </a:p>
        </p:txBody>
      </p:sp>
      <p:sp>
        <p:nvSpPr>
          <p:cNvPr id="10" name="Rectangle 9">
            <a:extLst>
              <a:ext uri="{FF2B5EF4-FFF2-40B4-BE49-F238E27FC236}">
                <a16:creationId xmlns:a16="http://schemas.microsoft.com/office/drawing/2014/main" id="{DF1453D2-81A7-4764-919D-45EA04A204AD}"/>
              </a:ext>
            </a:extLst>
          </p:cNvPr>
          <p:cNvSpPr/>
          <p:nvPr/>
        </p:nvSpPr>
        <p:spPr>
          <a:xfrm>
            <a:off x="4572001" y="3581400"/>
            <a:ext cx="914400" cy="587909"/>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latin typeface="Bauhaus 93" panose="04030905020B02020C02" pitchFamily="82" charset="0"/>
              </a:rPr>
              <a:t>GOOD HEALTH</a:t>
            </a:r>
          </a:p>
        </p:txBody>
      </p:sp>
      <p:sp>
        <p:nvSpPr>
          <p:cNvPr id="12" name="Rectangle 11">
            <a:extLst>
              <a:ext uri="{FF2B5EF4-FFF2-40B4-BE49-F238E27FC236}">
                <a16:creationId xmlns:a16="http://schemas.microsoft.com/office/drawing/2014/main" id="{049EC46C-5B75-4AFA-90E9-0A8625C3780F}"/>
              </a:ext>
            </a:extLst>
          </p:cNvPr>
          <p:cNvSpPr/>
          <p:nvPr/>
        </p:nvSpPr>
        <p:spPr>
          <a:xfrm>
            <a:off x="127058" y="1029832"/>
            <a:ext cx="4041748" cy="1015663"/>
          </a:xfrm>
          <a:prstGeom prst="rect">
            <a:avLst/>
          </a:prstGeom>
        </p:spPr>
        <p:txBody>
          <a:bodyPr wrap="square">
            <a:spAutoFit/>
          </a:bodyPr>
          <a:lstStyle/>
          <a:p>
            <a:pPr fontAlgn="base"/>
            <a:r>
              <a:rPr lang="en-US" b="1" dirty="0">
                <a:solidFill>
                  <a:schemeClr val="bg1">
                    <a:lumMod val="95000"/>
                    <a:lumOff val="5000"/>
                  </a:schemeClr>
                </a:solidFill>
                <a:latin typeface="Bradley Hand ITC" panose="03070402050302030203" pitchFamily="66" charset="0"/>
                <a:ea typeface="Times New Roman" panose="02020603050405020304" pitchFamily="18" charset="0"/>
                <a:cs typeface="Arial" panose="020B0604020202020204" pitchFamily="34" charset="0"/>
              </a:rPr>
              <a:t>A</a:t>
            </a:r>
            <a:r>
              <a:rPr lang="en-US" sz="1400" b="1" dirty="0">
                <a:solidFill>
                  <a:schemeClr val="bg1">
                    <a:lumMod val="95000"/>
                    <a:lumOff val="5000"/>
                  </a:schemeClr>
                </a:solidFill>
                <a:latin typeface="Bradley Hand ITC" panose="03070402050302030203" pitchFamily="66" charset="0"/>
                <a:ea typeface="Times New Roman" panose="02020603050405020304" pitchFamily="18" charset="0"/>
                <a:cs typeface="Arial" panose="020B0604020202020204" pitchFamily="34" charset="0"/>
              </a:rPr>
              <a:t>loe Vera Gel drink "Full Leaf" and rich in pulp. Internal use.</a:t>
            </a:r>
            <a:endParaRPr lang="en-US" sz="1400" b="1" dirty="0">
              <a:solidFill>
                <a:schemeClr val="bg1">
                  <a:lumMod val="95000"/>
                  <a:lumOff val="5000"/>
                </a:schemeClr>
              </a:solidFill>
              <a:latin typeface="Bradley Hand ITC" panose="03070402050302030203" pitchFamily="66" charset="0"/>
              <a:ea typeface="Times New Roman" panose="02020603050405020304" pitchFamily="18" charset="0"/>
            </a:endParaRPr>
          </a:p>
          <a:p>
            <a:pPr fontAlgn="base"/>
            <a:r>
              <a:rPr lang="en-US" sz="1400" b="1" dirty="0">
                <a:solidFill>
                  <a:schemeClr val="bg1">
                    <a:lumMod val="95000"/>
                    <a:lumOff val="5000"/>
                  </a:schemeClr>
                </a:solidFill>
                <a:latin typeface="Bradley Hand ITC" panose="03070402050302030203" pitchFamily="66" charset="0"/>
                <a:ea typeface="Times New Roman" panose="02020603050405020304" pitchFamily="18" charset="0"/>
                <a:cs typeface="Arial" panose="020B0604020202020204" pitchFamily="34" charset="0"/>
              </a:rPr>
              <a:t>It is cold stabilized by a unique patented process to produce the highest quality juice.</a:t>
            </a:r>
            <a:endParaRPr lang="en-US" sz="1400" b="1" dirty="0">
              <a:solidFill>
                <a:schemeClr val="bg1">
                  <a:lumMod val="95000"/>
                  <a:lumOff val="5000"/>
                </a:schemeClr>
              </a:solidFill>
              <a:effectLst/>
              <a:latin typeface="Bradley Hand ITC" panose="03070402050302030203" pitchFamily="66" charset="0"/>
              <a:ea typeface="Times New Roman" panose="02020603050405020304" pitchFamily="18" charset="0"/>
            </a:endParaRPr>
          </a:p>
        </p:txBody>
      </p:sp>
      <p:sp>
        <p:nvSpPr>
          <p:cNvPr id="13" name="Rectangle 12">
            <a:extLst>
              <a:ext uri="{FF2B5EF4-FFF2-40B4-BE49-F238E27FC236}">
                <a16:creationId xmlns:a16="http://schemas.microsoft.com/office/drawing/2014/main" id="{157C26BD-5C5F-4A43-81B8-294CA35A15C1}"/>
              </a:ext>
            </a:extLst>
          </p:cNvPr>
          <p:cNvSpPr/>
          <p:nvPr/>
        </p:nvSpPr>
        <p:spPr>
          <a:xfrm>
            <a:off x="123359" y="1868663"/>
            <a:ext cx="2804604" cy="1077218"/>
          </a:xfrm>
          <a:prstGeom prst="rect">
            <a:avLst/>
          </a:prstGeom>
        </p:spPr>
        <p:txBody>
          <a:bodyPr wrap="square">
            <a:spAutoFit/>
          </a:bodyPr>
          <a:lstStyle/>
          <a:p>
            <a:pPr fontAlgn="base"/>
            <a:r>
              <a:rPr lang="en-US" sz="3200" b="1" dirty="0">
                <a:solidFill>
                  <a:srgbClr val="231F20"/>
                </a:solidFill>
                <a:latin typeface="Segoe UI" panose="020B0502040204020203" pitchFamily="34" charset="0"/>
                <a:ea typeface="Times New Roman" panose="02020603050405020304" pitchFamily="18" charset="0"/>
              </a:rPr>
              <a:t>What is aloe Vera juice?</a:t>
            </a:r>
            <a:endParaRPr lang="en-US" sz="3200"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3E61C5D4-13C2-4FE0-A695-5E8CBF2EFD55}"/>
              </a:ext>
            </a:extLst>
          </p:cNvPr>
          <p:cNvSpPr/>
          <p:nvPr/>
        </p:nvSpPr>
        <p:spPr>
          <a:xfrm>
            <a:off x="191603" y="3602080"/>
            <a:ext cx="4041748" cy="28816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1950"/>
              </a:lnSpc>
              <a:spcBef>
                <a:spcPts val="1875"/>
              </a:spcBef>
              <a:spcAft>
                <a:spcPts val="1875"/>
              </a:spcAft>
            </a:pPr>
            <a:r>
              <a:rPr lang="en-US" sz="2400" dirty="0">
                <a:latin typeface="Segoe UI" panose="020B0502040204020203" pitchFamily="34" charset="0"/>
                <a:ea typeface="Times New Roman" panose="02020603050405020304" pitchFamily="18" charset="0"/>
              </a:rPr>
              <a:t>The </a:t>
            </a:r>
            <a:r>
              <a:rPr lang="en-US" sz="2400" dirty="0">
                <a:latin typeface="Segoe UI" panose="020B0502040204020203"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aloe Vera</a:t>
            </a:r>
            <a:r>
              <a:rPr lang="en-US" sz="1100" dirty="0">
                <a:latin typeface="Segoe UI" panose="020B0502040204020203" pitchFamily="34" charset="0"/>
                <a:ea typeface="Times New Roman" panose="02020603050405020304" pitchFamily="18" charset="0"/>
              </a:rPr>
              <a:t> </a:t>
            </a:r>
            <a:r>
              <a:rPr lang="en-US" sz="1100" dirty="0">
                <a:latin typeface="Arial" panose="020B0604020202020204" pitchFamily="34" charset="0"/>
                <a:ea typeface="Times New Roman" panose="02020603050405020304" pitchFamily="18" charset="0"/>
                <a:cs typeface="Arial" panose="020B0604020202020204" pitchFamily="34" charset="0"/>
              </a:rPr>
              <a:t>plant is a succulent plant species from the </a:t>
            </a:r>
            <a:r>
              <a:rPr lang="en-US" sz="1100" i="1" dirty="0">
                <a:latin typeface="Arial" panose="020B0604020202020204" pitchFamily="34" charset="0"/>
                <a:ea typeface="Times New Roman" panose="02020603050405020304" pitchFamily="18" charset="0"/>
                <a:cs typeface="Arial" panose="020B0604020202020204" pitchFamily="34" charset="0"/>
              </a:rPr>
              <a:t>Aloe green</a:t>
            </a:r>
            <a:r>
              <a:rPr lang="en-US" sz="1100" dirty="0">
                <a:latin typeface="Arial" panose="020B0604020202020204" pitchFamily="34" charset="0"/>
                <a:ea typeface="Times New Roman" panose="02020603050405020304" pitchFamily="18" charset="0"/>
                <a:cs typeface="Arial" panose="020B0604020202020204" pitchFamily="34" charset="0"/>
              </a:rPr>
              <a:t>. It grows abundantly in tropical climates and has been used for centuries as a medicinal plant.  ,Aloe Vera juice is a gooey, thick liquid made from the flesh of the aloe Vera plant leaf. But drinking this healthy elixir in juice form provides you with a number of other health benefits.,Aloe Vera juice is made by crushing or grinding the entire leaf of the aloe Vera plant, followed by various steps to purify and filter the liquid. With a mild, tolerable flavor, the juice mixes easily into smoothies and shakes. This makes aloe Vera juice a practical whole food supplement.</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6D57D38C-0BE5-46A2-B367-524639DDF034}"/>
              </a:ext>
            </a:extLst>
          </p:cNvPr>
          <p:cNvGraphicFramePr>
            <a:graphicFrameLocks noGrp="1"/>
          </p:cNvGraphicFramePr>
          <p:nvPr>
            <p:extLst>
              <p:ext uri="{D42A27DB-BD31-4B8C-83A1-F6EECF244321}">
                <p14:modId xmlns:p14="http://schemas.microsoft.com/office/powerpoint/2010/main" val="2968759202"/>
              </p:ext>
            </p:extLst>
          </p:nvPr>
        </p:nvGraphicFramePr>
        <p:xfrm>
          <a:off x="5082277" y="1058060"/>
          <a:ext cx="4041748" cy="533400"/>
        </p:xfrm>
        <a:graphic>
          <a:graphicData uri="http://schemas.openxmlformats.org/drawingml/2006/table">
            <a:tbl>
              <a:tblPr firstRow="1" bandRow="1">
                <a:tableStyleId>{5C22544A-7EE6-4342-B048-85BDC9FD1C3A}</a:tableStyleId>
              </a:tblPr>
              <a:tblGrid>
                <a:gridCol w="4041748">
                  <a:extLst>
                    <a:ext uri="{9D8B030D-6E8A-4147-A177-3AD203B41FA5}">
                      <a16:colId xmlns:a16="http://schemas.microsoft.com/office/drawing/2014/main" val="2093763977"/>
                    </a:ext>
                  </a:extLst>
                </a:gridCol>
              </a:tblGrid>
              <a:tr h="2569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What are the health benefits of drinking Aloe Vera juice?</a:t>
                      </a:r>
                    </a:p>
                    <a:p>
                      <a:endParaRPr lang="en-US" dirty="0"/>
                    </a:p>
                  </a:txBody>
                  <a:tcPr/>
                </a:tc>
                <a:extLst>
                  <a:ext uri="{0D108BD9-81ED-4DB2-BD59-A6C34878D82A}">
                    <a16:rowId xmlns:a16="http://schemas.microsoft.com/office/drawing/2014/main" val="3319498765"/>
                  </a:ext>
                </a:extLst>
              </a:tr>
            </a:tbl>
          </a:graphicData>
        </a:graphic>
      </p:graphicFrame>
      <p:graphicFrame>
        <p:nvGraphicFramePr>
          <p:cNvPr id="16" name="Table 15">
            <a:extLst>
              <a:ext uri="{FF2B5EF4-FFF2-40B4-BE49-F238E27FC236}">
                <a16:creationId xmlns:a16="http://schemas.microsoft.com/office/drawing/2014/main" id="{9EA54D5D-7A9A-4ADE-9E53-899B12D754AA}"/>
              </a:ext>
            </a:extLst>
          </p:cNvPr>
          <p:cNvGraphicFramePr>
            <a:graphicFrameLocks noGrp="1"/>
          </p:cNvGraphicFramePr>
          <p:nvPr>
            <p:extLst>
              <p:ext uri="{D42A27DB-BD31-4B8C-83A1-F6EECF244321}">
                <p14:modId xmlns:p14="http://schemas.microsoft.com/office/powerpoint/2010/main" val="2710145064"/>
              </p:ext>
            </p:extLst>
          </p:nvPr>
        </p:nvGraphicFramePr>
        <p:xfrm>
          <a:off x="6787059" y="1703734"/>
          <a:ext cx="2229883" cy="4849464"/>
        </p:xfrm>
        <a:graphic>
          <a:graphicData uri="http://schemas.openxmlformats.org/drawingml/2006/table">
            <a:tbl>
              <a:tblPr firstRow="1" bandRow="1">
                <a:tableStyleId>{5C22544A-7EE6-4342-B048-85BDC9FD1C3A}</a:tableStyleId>
              </a:tblPr>
              <a:tblGrid>
                <a:gridCol w="2229883">
                  <a:extLst>
                    <a:ext uri="{9D8B030D-6E8A-4147-A177-3AD203B41FA5}">
                      <a16:colId xmlns:a16="http://schemas.microsoft.com/office/drawing/2014/main" val="3509195667"/>
                    </a:ext>
                  </a:extLst>
                </a:gridCol>
              </a:tblGrid>
              <a:tr h="6900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 Alkalinity</a:t>
                      </a:r>
                    </a:p>
                    <a:p>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2600734340"/>
                  </a:ext>
                </a:extLst>
              </a:tr>
              <a:tr h="6900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Agency FB" panose="020B0503020202020204" pitchFamily="34" charset="0"/>
                          <a:ea typeface="+mn-ea"/>
                          <a:cs typeface="+mn-cs"/>
                        </a:rPr>
                        <a:t>Hydration</a:t>
                      </a:r>
                    </a:p>
                    <a:p>
                      <a:endParaRPr lang="en-US" sz="1400" b="0" dirty="0">
                        <a:latin typeface="Agency FB" panose="020B0503020202020204" pitchFamily="34" charset="0"/>
                      </a:endParaRPr>
                    </a:p>
                  </a:txBody>
                  <a:tcPr/>
                </a:tc>
                <a:extLst>
                  <a:ext uri="{0D108BD9-81ED-4DB2-BD59-A6C34878D82A}">
                    <a16:rowId xmlns:a16="http://schemas.microsoft.com/office/drawing/2014/main" val="3130077922"/>
                  </a:ext>
                </a:extLst>
              </a:tr>
              <a:tr h="555837">
                <a:tc>
                  <a:txBody>
                    <a:bodyPr/>
                    <a:lstStyle/>
                    <a:p>
                      <a:r>
                        <a:rPr lang="en-US" sz="1400" b="0" kern="1200" dirty="0">
                          <a:solidFill>
                            <a:schemeClr val="dk1"/>
                          </a:solidFill>
                          <a:effectLst/>
                          <a:latin typeface="Agency FB" panose="020B0503020202020204" pitchFamily="34" charset="0"/>
                          <a:ea typeface="+mn-ea"/>
                          <a:cs typeface="+mn-cs"/>
                        </a:rPr>
                        <a:t>For constipation</a:t>
                      </a:r>
                      <a:endParaRPr lang="en-US" sz="1400" b="0" dirty="0">
                        <a:latin typeface="Agency FB" panose="020B0503020202020204" pitchFamily="34" charset="0"/>
                      </a:endParaRPr>
                    </a:p>
                  </a:txBody>
                  <a:tcPr/>
                </a:tc>
                <a:extLst>
                  <a:ext uri="{0D108BD9-81ED-4DB2-BD59-A6C34878D82A}">
                    <a16:rowId xmlns:a16="http://schemas.microsoft.com/office/drawing/2014/main" val="2654312258"/>
                  </a:ext>
                </a:extLst>
              </a:tr>
              <a:tr h="555837">
                <a:tc>
                  <a:txBody>
                    <a:bodyPr/>
                    <a:lstStyle/>
                    <a:p>
                      <a:r>
                        <a:rPr lang="en-US" sz="1400" b="0" kern="1200" dirty="0">
                          <a:solidFill>
                            <a:schemeClr val="dk1"/>
                          </a:solidFill>
                          <a:effectLst/>
                          <a:latin typeface="Agency FB" panose="020B0503020202020204" pitchFamily="34" charset="0"/>
                          <a:ea typeface="+mn-ea"/>
                          <a:cs typeface="+mn-cs"/>
                        </a:rPr>
                        <a:t>For clear skin</a:t>
                      </a:r>
                      <a:endParaRPr lang="en-US" sz="1400" b="0" dirty="0">
                        <a:latin typeface="Agency FB" panose="020B0503020202020204" pitchFamily="34" charset="0"/>
                      </a:endParaRPr>
                    </a:p>
                  </a:txBody>
                  <a:tcPr/>
                </a:tc>
                <a:extLst>
                  <a:ext uri="{0D108BD9-81ED-4DB2-BD59-A6C34878D82A}">
                    <a16:rowId xmlns:a16="http://schemas.microsoft.com/office/drawing/2014/main" val="953304694"/>
                  </a:ext>
                </a:extLst>
              </a:tr>
              <a:tr h="555837">
                <a:tc>
                  <a:txBody>
                    <a:bodyPr/>
                    <a:lstStyle/>
                    <a:p>
                      <a:r>
                        <a:rPr lang="en-US" sz="1400" b="0" kern="1200" dirty="0">
                          <a:solidFill>
                            <a:schemeClr val="dk1"/>
                          </a:solidFill>
                          <a:effectLst/>
                          <a:latin typeface="Agency FB" panose="020B0503020202020204" pitchFamily="34" charset="0"/>
                          <a:ea typeface="+mn-ea"/>
                          <a:cs typeface="+mn-cs"/>
                        </a:rPr>
                        <a:t>Nutritious boost</a:t>
                      </a:r>
                      <a:endParaRPr lang="en-US" sz="1400" b="0" dirty="0">
                        <a:latin typeface="Agency FB" panose="020B0503020202020204" pitchFamily="34" charset="0"/>
                      </a:endParaRPr>
                    </a:p>
                  </a:txBody>
                  <a:tcPr/>
                </a:tc>
                <a:extLst>
                  <a:ext uri="{0D108BD9-81ED-4DB2-BD59-A6C34878D82A}">
                    <a16:rowId xmlns:a16="http://schemas.microsoft.com/office/drawing/2014/main" val="4110412397"/>
                  </a:ext>
                </a:extLst>
              </a:tr>
              <a:tr h="555837">
                <a:tc>
                  <a:txBody>
                    <a:bodyPr/>
                    <a:lstStyle/>
                    <a:p>
                      <a:r>
                        <a:rPr lang="en-US" sz="1400" b="0" kern="1200" dirty="0">
                          <a:solidFill>
                            <a:schemeClr val="dk1"/>
                          </a:solidFill>
                          <a:effectLst/>
                          <a:latin typeface="Agency FB" panose="020B0503020202020204" pitchFamily="34" charset="0"/>
                          <a:ea typeface="+mn-ea"/>
                          <a:cs typeface="+mn-cs"/>
                        </a:rPr>
                        <a:t>Heartburn relief</a:t>
                      </a:r>
                      <a:endParaRPr lang="en-US" sz="1400" b="0" dirty="0">
                        <a:latin typeface="Agency FB" panose="020B0503020202020204" pitchFamily="34" charset="0"/>
                      </a:endParaRPr>
                    </a:p>
                  </a:txBody>
                  <a:tcPr/>
                </a:tc>
                <a:extLst>
                  <a:ext uri="{0D108BD9-81ED-4DB2-BD59-A6C34878D82A}">
                    <a16:rowId xmlns:a16="http://schemas.microsoft.com/office/drawing/2014/main" val="4096982931"/>
                  </a:ext>
                </a:extLst>
              </a:tr>
              <a:tr h="555837">
                <a:tc>
                  <a:txBody>
                    <a:bodyPr/>
                    <a:lstStyle/>
                    <a:p>
                      <a:r>
                        <a:rPr lang="en-US" sz="1400" b="0" kern="1200" dirty="0">
                          <a:solidFill>
                            <a:schemeClr val="dk1"/>
                          </a:solidFill>
                          <a:effectLst/>
                          <a:latin typeface="Agency FB" panose="020B0503020202020204" pitchFamily="34" charset="0"/>
                          <a:ea typeface="+mn-ea"/>
                          <a:cs typeface="+mn-cs"/>
                        </a:rPr>
                        <a:t>Digestive benefits</a:t>
                      </a:r>
                      <a:endParaRPr lang="en-US" sz="1400" b="0" dirty="0">
                        <a:latin typeface="Agency FB" panose="020B0503020202020204" pitchFamily="34" charset="0"/>
                      </a:endParaRPr>
                    </a:p>
                  </a:txBody>
                  <a:tcPr/>
                </a:tc>
                <a:extLst>
                  <a:ext uri="{0D108BD9-81ED-4DB2-BD59-A6C34878D82A}">
                    <a16:rowId xmlns:a16="http://schemas.microsoft.com/office/drawing/2014/main" val="1529376793"/>
                  </a:ext>
                </a:extLst>
              </a:tr>
              <a:tr h="690093">
                <a:tc>
                  <a:txBody>
                    <a:bodyPr/>
                    <a:lstStyle/>
                    <a:p>
                      <a:r>
                        <a:rPr lang="en-US" sz="1400" b="0" kern="1200" dirty="0">
                          <a:solidFill>
                            <a:schemeClr val="dk1"/>
                          </a:solidFill>
                          <a:effectLst/>
                          <a:latin typeface="Agency FB" panose="020B0503020202020204" pitchFamily="34" charset="0"/>
                          <a:ea typeface="+mn-ea"/>
                          <a:cs typeface="+mn-cs"/>
                        </a:rPr>
                        <a:t>Flushes our Toxins from the Body</a:t>
                      </a:r>
                      <a:endParaRPr lang="en-US" sz="1400" b="0" dirty="0">
                        <a:latin typeface="Agency FB" panose="020B0503020202020204" pitchFamily="34" charset="0"/>
                      </a:endParaRPr>
                    </a:p>
                  </a:txBody>
                  <a:tcPr/>
                </a:tc>
                <a:extLst>
                  <a:ext uri="{0D108BD9-81ED-4DB2-BD59-A6C34878D82A}">
                    <a16:rowId xmlns:a16="http://schemas.microsoft.com/office/drawing/2014/main" val="4233715057"/>
                  </a:ext>
                </a:extLst>
              </a:tr>
            </a:tbl>
          </a:graphicData>
        </a:graphic>
      </p:graphicFrame>
      <p:sp>
        <p:nvSpPr>
          <p:cNvPr id="17" name="Rectangle 16">
            <a:extLst>
              <a:ext uri="{FF2B5EF4-FFF2-40B4-BE49-F238E27FC236}">
                <a16:creationId xmlns:a16="http://schemas.microsoft.com/office/drawing/2014/main" id="{B54079AB-341F-4787-B5E6-D648E9BE1873}"/>
              </a:ext>
            </a:extLst>
          </p:cNvPr>
          <p:cNvSpPr/>
          <p:nvPr/>
        </p:nvSpPr>
        <p:spPr>
          <a:xfrm>
            <a:off x="5452132" y="5641592"/>
            <a:ext cx="593432" cy="230832"/>
          </a:xfrm>
          <a:prstGeom prst="rect">
            <a:avLst/>
          </a:prstGeom>
          <a:noFill/>
        </p:spPr>
        <p:txBody>
          <a:bodyPr wrap="none" lIns="91440" tIns="45720" rIns="91440" bIns="45720">
            <a:spAutoFit/>
          </a:bodyPr>
          <a:lstStyle/>
          <a:p>
            <a:pPr algn="ctr"/>
            <a:r>
              <a:rPr lang="en-US" sz="900" b="0" cap="none" spc="0" dirty="0">
                <a:ln w="0"/>
                <a:solidFill>
                  <a:schemeClr val="tx1"/>
                </a:solidFill>
                <a:effectLst>
                  <a:outerShdw blurRad="38100" dist="19050" dir="2700000" algn="tl" rotWithShape="0">
                    <a:schemeClr val="dk1">
                      <a:alpha val="40000"/>
                    </a:schemeClr>
                  </a:outerShdw>
                </a:effectLst>
              </a:rPr>
              <a:t>1000 ml</a:t>
            </a:r>
          </a:p>
        </p:txBody>
      </p:sp>
      <p:sp>
        <p:nvSpPr>
          <p:cNvPr id="18" name="Rectangle 17">
            <a:extLst>
              <a:ext uri="{FF2B5EF4-FFF2-40B4-BE49-F238E27FC236}">
                <a16:creationId xmlns:a16="http://schemas.microsoft.com/office/drawing/2014/main" id="{7C6A5469-FDC7-46C4-A525-4774E6F512FC}"/>
              </a:ext>
            </a:extLst>
          </p:cNvPr>
          <p:cNvSpPr/>
          <p:nvPr/>
        </p:nvSpPr>
        <p:spPr>
          <a:xfrm>
            <a:off x="41430" y="-129234"/>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19" name="Picture 8" descr="Image result for together everyone achieve more">
            <a:extLst>
              <a:ext uri="{FF2B5EF4-FFF2-40B4-BE49-F238E27FC236}">
                <a16:creationId xmlns:a16="http://schemas.microsoft.com/office/drawing/2014/main" id="{2CEC8B0B-5205-4426-9962-14C5E097A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572" y="1684728"/>
            <a:ext cx="2445281" cy="102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7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png">
            <a:extLst>
              <a:ext uri="{FF2B5EF4-FFF2-40B4-BE49-F238E27FC236}">
                <a16:creationId xmlns:a16="http://schemas.microsoft.com/office/drawing/2014/main" id="{73FF5663-B96D-44D8-9CDD-C16BE3F2F5EB}"/>
              </a:ext>
            </a:extLst>
          </p:cNvPr>
          <p:cNvPicPr>
            <a:picLocks noChangeAspect="1"/>
          </p:cNvPicPr>
          <p:nvPr/>
        </p:nvPicPr>
        <p:blipFill>
          <a:blip r:embed="rId2"/>
          <a:stretch>
            <a:fillRect/>
          </a:stretch>
        </p:blipFill>
        <p:spPr>
          <a:xfrm>
            <a:off x="6722235" y="65120"/>
            <a:ext cx="2286000" cy="805931"/>
          </a:xfrm>
          <a:prstGeom prst="rect">
            <a:avLst/>
          </a:prstGeom>
          <a:ln>
            <a:noFill/>
          </a:ln>
          <a:effectLst>
            <a:outerShdw blurRad="190500" algn="tl" rotWithShape="0">
              <a:srgbClr val="000000">
                <a:alpha val="70000"/>
              </a:srgbClr>
            </a:outerShdw>
          </a:effectLst>
        </p:spPr>
      </p:pic>
      <p:pic>
        <p:nvPicPr>
          <p:cNvPr id="1032" name="Picture 8" descr="Related image">
            <a:extLst>
              <a:ext uri="{FF2B5EF4-FFF2-40B4-BE49-F238E27FC236}">
                <a16:creationId xmlns:a16="http://schemas.microsoft.com/office/drawing/2014/main" id="{9EDF3845-DF83-4BA8-9544-7B77672BE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83" y="161691"/>
            <a:ext cx="6524625" cy="42576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818433E-648F-4839-8E5C-B6062A737D3B}"/>
              </a:ext>
            </a:extLst>
          </p:cNvPr>
          <p:cNvSpPr/>
          <p:nvPr/>
        </p:nvSpPr>
        <p:spPr>
          <a:xfrm>
            <a:off x="522270" y="4089761"/>
            <a:ext cx="2133600" cy="120981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GREEN POWER</a:t>
            </a:r>
            <a:endParaRPr lang="en-US" dirty="0"/>
          </a:p>
          <a:p>
            <a:pPr algn="ctr"/>
            <a:endParaRPr lang="en-US" sz="1200" dirty="0"/>
          </a:p>
        </p:txBody>
      </p:sp>
      <p:sp>
        <p:nvSpPr>
          <p:cNvPr id="9" name="Rectangle 8">
            <a:extLst>
              <a:ext uri="{FF2B5EF4-FFF2-40B4-BE49-F238E27FC236}">
                <a16:creationId xmlns:a16="http://schemas.microsoft.com/office/drawing/2014/main" id="{F80F075B-3D34-40FB-94E6-BB08E188FA77}"/>
              </a:ext>
            </a:extLst>
          </p:cNvPr>
          <p:cNvSpPr/>
          <p:nvPr/>
        </p:nvSpPr>
        <p:spPr>
          <a:xfrm>
            <a:off x="449705" y="5542539"/>
            <a:ext cx="2263761" cy="371640"/>
          </a:xfrm>
          <a:prstGeom prst="rect">
            <a:avLst/>
          </a:prstGeom>
        </p:spPr>
        <p:txBody>
          <a:bodyPr wrap="none">
            <a:spAutoFit/>
          </a:bodyPr>
          <a:lstStyle/>
          <a:p>
            <a:pPr>
              <a:lnSpc>
                <a:spcPct val="107000"/>
              </a:lnSpc>
              <a:spcAft>
                <a:spcPts val="800"/>
              </a:spcAft>
            </a:pPr>
            <a:r>
              <a:rPr lang="en-US" b="1" dirty="0">
                <a:latin typeface="Bauhaus 93" panose="04030905020B02020C02" pitchFamily="82" charset="0"/>
                <a:ea typeface="Calibri" panose="020F0502020204030204" pitchFamily="34" charset="0"/>
                <a:cs typeface="Times New Roman" panose="02020603050405020304" pitchFamily="18" charset="0"/>
              </a:rPr>
              <a:t>Multivitamin Booster</a:t>
            </a:r>
            <a:endParaRPr lang="en-US" sz="1000" dirty="0">
              <a:effectLst/>
              <a:latin typeface="Bauhaus 93" panose="04030905020B02020C02" pitchFamily="82"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44CD90C-48D0-4DF5-9A00-E68670E53F15}"/>
              </a:ext>
            </a:extLst>
          </p:cNvPr>
          <p:cNvSpPr/>
          <p:nvPr/>
        </p:nvSpPr>
        <p:spPr>
          <a:xfrm>
            <a:off x="135765" y="746066"/>
            <a:ext cx="4572000" cy="1021562"/>
          </a:xfrm>
          <a:prstGeom prst="rect">
            <a:avLst/>
          </a:prstGeom>
        </p:spPr>
        <p:txBody>
          <a:bodyPr>
            <a:spAutoFit/>
          </a:bodyPr>
          <a:lstStyle/>
          <a:p>
            <a:pPr>
              <a:lnSpc>
                <a:spcPts val="3900"/>
              </a:lnSpc>
              <a:spcAft>
                <a:spcPts val="2250"/>
              </a:spcAft>
            </a:pPr>
            <a:r>
              <a:rPr lang="en-US" sz="2400" b="1" dirty="0">
                <a:solidFill>
                  <a:srgbClr val="231F20"/>
                </a:solidFill>
                <a:latin typeface="Georgia" panose="02040502050405020303" pitchFamily="18" charset="0"/>
                <a:ea typeface="Times New Roman" panose="02020603050405020304" pitchFamily="18" charset="0"/>
              </a:rPr>
              <a:t>The</a:t>
            </a:r>
            <a:r>
              <a:rPr lang="en-US" b="1" dirty="0">
                <a:solidFill>
                  <a:srgbClr val="231F20"/>
                </a:solidFill>
                <a:latin typeface="Georgia" panose="02040502050405020303" pitchFamily="18" charset="0"/>
                <a:ea typeface="Times New Roman" panose="02020603050405020304" pitchFamily="18" charset="0"/>
              </a:rPr>
              <a:t>  Best Multivitamins for Men/Women</a:t>
            </a:r>
            <a:endParaRPr lang="en-US" sz="5400" b="1"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BE650A8-FB97-4DEC-A830-7B4FAF55A967}"/>
              </a:ext>
            </a:extLst>
          </p:cNvPr>
          <p:cNvSpPr/>
          <p:nvPr/>
        </p:nvSpPr>
        <p:spPr>
          <a:xfrm>
            <a:off x="135765" y="1546983"/>
            <a:ext cx="5155403" cy="577979"/>
          </a:xfrm>
          <a:prstGeom prst="rect">
            <a:avLst/>
          </a:prstGeom>
        </p:spPr>
        <p:txBody>
          <a:bodyPr wrap="square">
            <a:spAutoFit/>
          </a:bodyPr>
          <a:lstStyle/>
          <a:p>
            <a:pPr>
              <a:lnSpc>
                <a:spcPts val="1950"/>
              </a:lnSpc>
              <a:spcAft>
                <a:spcPts val="1875"/>
              </a:spcAft>
            </a:pPr>
            <a:r>
              <a:rPr lang="en-US" sz="1050" dirty="0">
                <a:solidFill>
                  <a:schemeClr val="bg1"/>
                </a:solidFill>
                <a:latin typeface="Bell MT" panose="02020503060305020303" pitchFamily="18" charset="0"/>
                <a:ea typeface="Times New Roman" panose="02020603050405020304" pitchFamily="18" charset="0"/>
              </a:rPr>
              <a:t>Men’s and women’s bodies have different needs,Men require more of some nutrients and less of others, compared to women. A daily multivitamin can help bridge that gap</a:t>
            </a:r>
            <a:r>
              <a:rPr lang="en-US" sz="1050" dirty="0">
                <a:solidFill>
                  <a:srgbClr val="231F20"/>
                </a:solidFill>
                <a:latin typeface="Arial Rounded MT Bold" panose="020F0704030504030204" pitchFamily="34" charset="0"/>
                <a:ea typeface="Times New Roman" panose="02020603050405020304" pitchFamily="18" charset="0"/>
              </a:rPr>
              <a:t>.</a:t>
            </a:r>
            <a:endParaRPr lang="en-US" sz="1050" dirty="0">
              <a:effectLst/>
              <a:latin typeface="Arial Rounded MT Bold" panose="020F0704030504030204" pitchFamily="34" charset="0"/>
              <a:ea typeface="Times New Roman" panose="02020603050405020304" pitchFamily="18" charset="0"/>
            </a:endParaRPr>
          </a:p>
        </p:txBody>
      </p:sp>
      <p:sp>
        <p:nvSpPr>
          <p:cNvPr id="12" name="Rectangle 11">
            <a:extLst>
              <a:ext uri="{FF2B5EF4-FFF2-40B4-BE49-F238E27FC236}">
                <a16:creationId xmlns:a16="http://schemas.microsoft.com/office/drawing/2014/main" id="{4762068B-28DB-477B-9626-9C5486391DE8}"/>
              </a:ext>
            </a:extLst>
          </p:cNvPr>
          <p:cNvSpPr/>
          <p:nvPr/>
        </p:nvSpPr>
        <p:spPr>
          <a:xfrm>
            <a:off x="4343400" y="2300027"/>
            <a:ext cx="4518293" cy="39138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ts val="1950"/>
              </a:lnSpc>
              <a:spcBef>
                <a:spcPts val="1875"/>
              </a:spcBef>
              <a:spcAft>
                <a:spcPts val="1875"/>
              </a:spcAft>
            </a:pPr>
            <a:r>
              <a:rPr lang="en-US" sz="1000" b="1" dirty="0">
                <a:latin typeface="Bell MT" panose="02020503060305020303" pitchFamily="18" charset="0"/>
                <a:ea typeface="Times New Roman" panose="02020603050405020304" pitchFamily="18" charset="0"/>
              </a:rPr>
              <a:t>Vitamins are essential to your overall health. They perform many critical roles in your body, from producing energy to ensuring proper function of bodily systems.,Not getting enough of certain nutrients can negatively impact your health and even result in chronic diseases.,</a:t>
            </a:r>
            <a:r>
              <a:rPr lang="en-US" sz="1000" b="1" dirty="0">
                <a:latin typeface="Bell MT" panose="02020503060305020303" pitchFamily="18" charset="0"/>
                <a:ea typeface="Times New Roman" panose="02020603050405020304" pitchFamily="18" charset="0"/>
                <a:cs typeface="Times New Roman" panose="02020603050405020304" pitchFamily="18" charset="0"/>
              </a:rPr>
              <a:t>Men aged 19–70 need to make sure to get enough of the following vitamins and minerals </a:t>
            </a:r>
            <a:endParaRPr lang="en-US" sz="1000" b="1" dirty="0">
              <a:latin typeface="Bell MT" panose="02020503060305020303" pitchFamily="18" charset="0"/>
              <a:ea typeface="Calibri" panose="020F0502020204030204" pitchFamily="34" charset="0"/>
              <a:cs typeface="Times New Roman" panose="02020603050405020304" pitchFamily="18" charset="0"/>
            </a:endParaRPr>
          </a:p>
          <a:p>
            <a:pPr marR="0" lvl="0">
              <a:lnSpc>
                <a:spcPts val="1950"/>
              </a:lnSpc>
              <a:spcBef>
                <a:spcPts val="0"/>
              </a:spcBef>
              <a:spcAft>
                <a:spcPts val="1125"/>
              </a:spcAft>
              <a:buSzPts val="1000"/>
              <a:tabLst>
                <a:tab pos="457200" algn="l"/>
              </a:tabLst>
            </a:pPr>
            <a:r>
              <a:rPr lang="en-US" sz="1000" b="1" dirty="0">
                <a:latin typeface="Bell MT" panose="02020503060305020303" pitchFamily="18" charset="0"/>
                <a:ea typeface="Times New Roman" panose="02020603050405020304" pitchFamily="18" charset="0"/>
                <a:cs typeface="Times New Roman" panose="02020603050405020304" pitchFamily="18" charset="0"/>
              </a:rPr>
              <a:t>Vitamin A: Necessary for skin, eye and immune health.</a:t>
            </a:r>
            <a:endParaRPr lang="en-US" sz="1000" b="1" dirty="0">
              <a:latin typeface="Bell MT" panose="02020503060305020303" pitchFamily="18" charset="0"/>
              <a:ea typeface="Calibri" panose="020F0502020204030204" pitchFamily="34" charset="0"/>
              <a:cs typeface="Times New Roman" panose="02020603050405020304" pitchFamily="18" charset="0"/>
            </a:endParaRPr>
          </a:p>
          <a:p>
            <a:pPr marR="0" lvl="0">
              <a:lnSpc>
                <a:spcPts val="1950"/>
              </a:lnSpc>
              <a:spcBef>
                <a:spcPts val="0"/>
              </a:spcBef>
              <a:spcAft>
                <a:spcPts val="1125"/>
              </a:spcAft>
              <a:buSzPts val="1000"/>
              <a:tabLst>
                <a:tab pos="457200" algn="l"/>
              </a:tabLst>
            </a:pPr>
            <a:r>
              <a:rPr lang="en-US" sz="1000" b="1" dirty="0">
                <a:latin typeface="Bell MT" panose="02020503060305020303" pitchFamily="18" charset="0"/>
                <a:ea typeface="Times New Roman" panose="02020603050405020304" pitchFamily="18" charset="0"/>
                <a:cs typeface="Times New Roman" panose="02020603050405020304" pitchFamily="18" charset="0"/>
              </a:rPr>
              <a:t>Vitamin C: Essential for your immune system and collagen production.</a:t>
            </a:r>
            <a:endParaRPr lang="en-US" sz="1000" b="1" dirty="0">
              <a:latin typeface="Bell MT" panose="02020503060305020303" pitchFamily="18" charset="0"/>
              <a:ea typeface="Calibri" panose="020F0502020204030204" pitchFamily="34" charset="0"/>
              <a:cs typeface="Times New Roman" panose="02020603050405020304" pitchFamily="18" charset="0"/>
            </a:endParaRPr>
          </a:p>
          <a:p>
            <a:pPr marR="0" lvl="0">
              <a:lnSpc>
                <a:spcPts val="1950"/>
              </a:lnSpc>
              <a:spcBef>
                <a:spcPts val="0"/>
              </a:spcBef>
              <a:spcAft>
                <a:spcPts val="1125"/>
              </a:spcAft>
              <a:buSzPts val="1000"/>
              <a:tabLst>
                <a:tab pos="457200" algn="l"/>
              </a:tabLst>
            </a:pPr>
            <a:r>
              <a:rPr lang="en-US" sz="1000" b="1" dirty="0">
                <a:latin typeface="Bell MT" panose="02020503060305020303" pitchFamily="18" charset="0"/>
                <a:ea typeface="Times New Roman" panose="02020603050405020304" pitchFamily="18" charset="0"/>
                <a:cs typeface="Times New Roman" panose="02020603050405020304" pitchFamily="18" charset="0"/>
              </a:rPr>
              <a:t>B vitamins: Involved in energy metabolism and red blood cell production.</a:t>
            </a:r>
            <a:endParaRPr lang="en-US" sz="1000" b="1" dirty="0">
              <a:latin typeface="Bell MT" panose="02020503060305020303" pitchFamily="18" charset="0"/>
              <a:ea typeface="Calibri" panose="020F0502020204030204" pitchFamily="34" charset="0"/>
              <a:cs typeface="Times New Roman" panose="02020603050405020304" pitchFamily="18" charset="0"/>
            </a:endParaRPr>
          </a:p>
          <a:p>
            <a:pPr marR="0" lvl="0">
              <a:lnSpc>
                <a:spcPts val="1950"/>
              </a:lnSpc>
              <a:spcBef>
                <a:spcPts val="0"/>
              </a:spcBef>
              <a:spcAft>
                <a:spcPts val="1125"/>
              </a:spcAft>
              <a:buSzPts val="1000"/>
              <a:tabLst>
                <a:tab pos="457200" algn="l"/>
              </a:tabLst>
            </a:pPr>
            <a:r>
              <a:rPr lang="en-US" sz="1000" b="1" dirty="0">
                <a:latin typeface="Bell MT" panose="02020503060305020303" pitchFamily="18" charset="0"/>
                <a:ea typeface="Times New Roman" panose="02020603050405020304" pitchFamily="18" charset="0"/>
                <a:cs typeface="Times New Roman" panose="02020603050405020304" pitchFamily="18" charset="0"/>
              </a:rPr>
              <a:t>Calcium, magnesium, vitamin D, vitamin K and zinc: Vital for bone health.</a:t>
            </a:r>
            <a:endParaRPr lang="en-US" sz="1000" b="1" dirty="0">
              <a:latin typeface="Bell MT" panose="02020503060305020303" pitchFamily="18" charset="0"/>
              <a:ea typeface="Calibri" panose="020F0502020204030204" pitchFamily="34" charset="0"/>
              <a:cs typeface="Times New Roman" panose="02020603050405020304" pitchFamily="18" charset="0"/>
            </a:endParaRPr>
          </a:p>
          <a:p>
            <a:pPr marR="0" lvl="0">
              <a:lnSpc>
                <a:spcPts val="1950"/>
              </a:lnSpc>
              <a:spcBef>
                <a:spcPts val="0"/>
              </a:spcBef>
              <a:spcAft>
                <a:spcPts val="1125"/>
              </a:spcAft>
              <a:buSzPts val="1000"/>
              <a:tabLst>
                <a:tab pos="457200" algn="l"/>
              </a:tabLst>
            </a:pPr>
            <a:r>
              <a:rPr lang="en-US" sz="1000" b="1" dirty="0">
                <a:latin typeface="Bell MT" panose="02020503060305020303" pitchFamily="18" charset="0"/>
                <a:ea typeface="Times New Roman" panose="02020603050405020304" pitchFamily="18" charset="0"/>
                <a:cs typeface="Times New Roman" panose="02020603050405020304" pitchFamily="18" charset="0"/>
              </a:rPr>
              <a:t>Vitamin E and selenium: Help protect your cells from damage</a:t>
            </a:r>
            <a:endParaRPr lang="en-US" sz="1000" b="1" dirty="0">
              <a:latin typeface="Bell MT" panose="02020503060305020303" pitchFamily="18" charset="0"/>
              <a:ea typeface="Calibri" panose="020F0502020204030204" pitchFamily="34" charset="0"/>
              <a:cs typeface="Times New Roman" panose="02020603050405020304" pitchFamily="18" charset="0"/>
            </a:endParaRPr>
          </a:p>
          <a:p>
            <a:r>
              <a:rPr lang="en-US" sz="1000" dirty="0">
                <a:solidFill>
                  <a:srgbClr val="222A35"/>
                </a:solidFill>
                <a:highlight>
                  <a:srgbClr val="D3D3D3"/>
                </a:highlight>
                <a:latin typeface="Bell MT" panose="02020503060305020303" pitchFamily="18" charset="0"/>
                <a:ea typeface="Calibri" panose="020F0502020204030204" pitchFamily="34" charset="0"/>
              </a:rPr>
              <a:t>Nutrients are essential for your health, but many people don’t get enough of the recommended essential vitamins and minerals through diet alone</a:t>
            </a:r>
            <a:endParaRPr lang="en-US" sz="1000" dirty="0">
              <a:latin typeface="Bell MT" panose="02020503060305020303" pitchFamily="18" charset="0"/>
            </a:endParaRPr>
          </a:p>
        </p:txBody>
      </p:sp>
      <p:sp>
        <p:nvSpPr>
          <p:cNvPr id="15" name="Rectangle 14">
            <a:extLst>
              <a:ext uri="{FF2B5EF4-FFF2-40B4-BE49-F238E27FC236}">
                <a16:creationId xmlns:a16="http://schemas.microsoft.com/office/drawing/2014/main" id="{42B95417-EC68-427E-BCEC-3CB95ED45E10}"/>
              </a:ext>
            </a:extLst>
          </p:cNvPr>
          <p:cNvSpPr/>
          <p:nvPr/>
        </p:nvSpPr>
        <p:spPr>
          <a:xfrm>
            <a:off x="1219200" y="4882698"/>
            <a:ext cx="607859" cy="261610"/>
          </a:xfrm>
          <a:prstGeom prst="rect">
            <a:avLst/>
          </a:prstGeom>
          <a:noFill/>
        </p:spPr>
        <p:txBody>
          <a:bodyPr wrap="non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500 ml</a:t>
            </a:r>
          </a:p>
        </p:txBody>
      </p:sp>
      <p:sp>
        <p:nvSpPr>
          <p:cNvPr id="16" name="Rectangle 15">
            <a:extLst>
              <a:ext uri="{FF2B5EF4-FFF2-40B4-BE49-F238E27FC236}">
                <a16:creationId xmlns:a16="http://schemas.microsoft.com/office/drawing/2014/main" id="{DDC719E4-EFC5-49AD-878C-0C24508FE43A}"/>
              </a:ext>
            </a:extLst>
          </p:cNvPr>
          <p:cNvSpPr/>
          <p:nvPr/>
        </p:nvSpPr>
        <p:spPr>
          <a:xfrm>
            <a:off x="145383" y="6421"/>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sp>
        <p:nvSpPr>
          <p:cNvPr id="17" name="Rectangle 16">
            <a:extLst>
              <a:ext uri="{FF2B5EF4-FFF2-40B4-BE49-F238E27FC236}">
                <a16:creationId xmlns:a16="http://schemas.microsoft.com/office/drawing/2014/main" id="{EC6BCA4F-FBD8-4E06-ABFC-F8D6F83F28F8}"/>
              </a:ext>
            </a:extLst>
          </p:cNvPr>
          <p:cNvSpPr/>
          <p:nvPr/>
        </p:nvSpPr>
        <p:spPr>
          <a:xfrm>
            <a:off x="0" y="6511643"/>
            <a:ext cx="1681717" cy="369332"/>
          </a:xfrm>
          <a:prstGeom prst="rect">
            <a:avLst/>
          </a:prstGeom>
        </p:spPr>
        <p:txBody>
          <a:bodyPr wrap="square">
            <a:spAutoFit/>
          </a:bodyPr>
          <a:lstStyle/>
          <a:p>
            <a:r>
              <a:rPr lang="en-US" dirty="0">
                <a:latin typeface="Bauhaus 93" panose="04030905020B02020C02" pitchFamily="82" charset="0"/>
              </a:rPr>
              <a:t>One Goal</a:t>
            </a:r>
          </a:p>
        </p:txBody>
      </p:sp>
      <p:sp>
        <p:nvSpPr>
          <p:cNvPr id="18" name="Rectangle 17">
            <a:extLst>
              <a:ext uri="{FF2B5EF4-FFF2-40B4-BE49-F238E27FC236}">
                <a16:creationId xmlns:a16="http://schemas.microsoft.com/office/drawing/2014/main" id="{FF7921A0-93FD-4D93-BAA5-523A9FF8D1AF}"/>
              </a:ext>
            </a:extLst>
          </p:cNvPr>
          <p:cNvSpPr/>
          <p:nvPr/>
        </p:nvSpPr>
        <p:spPr>
          <a:xfrm>
            <a:off x="3995070" y="6482247"/>
            <a:ext cx="1425390" cy="369332"/>
          </a:xfrm>
          <a:prstGeom prst="rect">
            <a:avLst/>
          </a:prstGeom>
        </p:spPr>
        <p:txBody>
          <a:bodyPr wrap="none">
            <a:spAutoFit/>
          </a:bodyPr>
          <a:lstStyle/>
          <a:p>
            <a:r>
              <a:rPr lang="en-US" dirty="0">
                <a:latin typeface="Bauhaus 93" panose="04030905020B02020C02" pitchFamily="82" charset="0"/>
              </a:rPr>
              <a:t>One Passion</a:t>
            </a:r>
          </a:p>
        </p:txBody>
      </p:sp>
      <p:sp>
        <p:nvSpPr>
          <p:cNvPr id="19" name="Rectangle 18">
            <a:extLst>
              <a:ext uri="{FF2B5EF4-FFF2-40B4-BE49-F238E27FC236}">
                <a16:creationId xmlns:a16="http://schemas.microsoft.com/office/drawing/2014/main" id="{EDDF86F1-F03A-42D7-91C1-C324CEBCC6F4}"/>
              </a:ext>
            </a:extLst>
          </p:cNvPr>
          <p:cNvSpPr/>
          <p:nvPr/>
        </p:nvSpPr>
        <p:spPr>
          <a:xfrm>
            <a:off x="7820406" y="6488668"/>
            <a:ext cx="1189749" cy="369332"/>
          </a:xfrm>
          <a:prstGeom prst="rect">
            <a:avLst/>
          </a:prstGeom>
        </p:spPr>
        <p:txBody>
          <a:bodyPr wrap="none">
            <a:spAutoFit/>
          </a:bodyPr>
          <a:lstStyle/>
          <a:p>
            <a:r>
              <a:rPr lang="en-US" dirty="0">
                <a:latin typeface="Bauhaus 93" panose="04030905020B02020C02" pitchFamily="82" charset="0"/>
              </a:rPr>
              <a:t>One team</a:t>
            </a:r>
          </a:p>
        </p:txBody>
      </p:sp>
      <p:pic>
        <p:nvPicPr>
          <p:cNvPr id="14" name="Picture 8" descr="Image result for together everyone achieve more">
            <a:extLst>
              <a:ext uri="{FF2B5EF4-FFF2-40B4-BE49-F238E27FC236}">
                <a16:creationId xmlns:a16="http://schemas.microsoft.com/office/drawing/2014/main" id="{2902CD50-7F43-4264-AE2F-D9537BE11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48986"/>
            <a:ext cx="2645524" cy="118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38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ace skin care">
            <a:extLst>
              <a:ext uri="{FF2B5EF4-FFF2-40B4-BE49-F238E27FC236}">
                <a16:creationId xmlns:a16="http://schemas.microsoft.com/office/drawing/2014/main" id="{EB5AF346-A9F4-43D7-A01A-37C97F40B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56167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610348D-2D64-45ED-BD62-CDCFB6292CD8}"/>
              </a:ext>
            </a:extLst>
          </p:cNvPr>
          <p:cNvSpPr/>
          <p:nvPr/>
        </p:nvSpPr>
        <p:spPr>
          <a:xfrm>
            <a:off x="304800" y="4038600"/>
            <a:ext cx="2209800" cy="120981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THE EXCELLENT</a:t>
            </a:r>
            <a:endParaRPr lang="en-US" dirty="0"/>
          </a:p>
          <a:p>
            <a:pPr algn="ctr"/>
            <a:endParaRPr lang="en-US" sz="1200" b="1" dirty="0"/>
          </a:p>
        </p:txBody>
      </p:sp>
      <p:sp>
        <p:nvSpPr>
          <p:cNvPr id="4" name="Rectangle 3">
            <a:extLst>
              <a:ext uri="{FF2B5EF4-FFF2-40B4-BE49-F238E27FC236}">
                <a16:creationId xmlns:a16="http://schemas.microsoft.com/office/drawing/2014/main" id="{E0395608-97CE-407B-B6EE-2F95FA41146E}"/>
              </a:ext>
            </a:extLst>
          </p:cNvPr>
          <p:cNvSpPr/>
          <p:nvPr/>
        </p:nvSpPr>
        <p:spPr>
          <a:xfrm>
            <a:off x="2705406" y="4356717"/>
            <a:ext cx="5867400" cy="1945213"/>
          </a:xfrm>
          <a:prstGeom prst="rect">
            <a:avLst/>
          </a:prstGeom>
        </p:spPr>
        <p:txBody>
          <a:bodyPr wrap="square">
            <a:spAutoFit/>
          </a:bodyPr>
          <a:lstStyle/>
          <a:p>
            <a:r>
              <a:rPr lang="en-US" sz="2800" b="1" dirty="0">
                <a:solidFill>
                  <a:schemeClr val="bg1"/>
                </a:solidFill>
              </a:rPr>
              <a:t>Excellent</a:t>
            </a:r>
            <a:r>
              <a:rPr lang="en-US" b="1" dirty="0">
                <a:solidFill>
                  <a:schemeClr val="bg1"/>
                </a:solidFill>
              </a:rPr>
              <a:t> </a:t>
            </a:r>
            <a:r>
              <a:rPr lang="en-US" b="1" dirty="0">
                <a:solidFill>
                  <a:schemeClr val="bg1"/>
                </a:solidFill>
                <a:latin typeface="Bauhaus 93" panose="04030905020B02020C02" pitchFamily="82" charset="0"/>
              </a:rPr>
              <a:t>mousturing for all skin type</a:t>
            </a:r>
          </a:p>
          <a:p>
            <a:endParaRPr lang="en-US" b="1" dirty="0">
              <a:solidFill>
                <a:schemeClr val="bg1"/>
              </a:solidFill>
            </a:endParaRPr>
          </a:p>
          <a:p>
            <a:endParaRPr lang="en-US" dirty="0">
              <a:solidFill>
                <a:schemeClr val="bg1"/>
              </a:solidFill>
            </a:endParaRPr>
          </a:p>
          <a:p>
            <a:r>
              <a:rPr lang="en-US" sz="2400" dirty="0">
                <a:solidFill>
                  <a:schemeClr val="bg1"/>
                </a:solidFill>
              </a:rPr>
              <a:t>A </a:t>
            </a:r>
            <a:r>
              <a:rPr lang="en-US" sz="1400" b="1" dirty="0">
                <a:solidFill>
                  <a:schemeClr val="bg1"/>
                </a:solidFill>
                <a:latin typeface="Agency FB" panose="020B0503020202020204" pitchFamily="34" charset="0"/>
              </a:rPr>
              <a:t>fast absorbing, light gel-cream that gives a mattifying effect. Leaves skin feeling cooled, fresh, hydrated and soft.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logo.png">
            <a:extLst>
              <a:ext uri="{FF2B5EF4-FFF2-40B4-BE49-F238E27FC236}">
                <a16:creationId xmlns:a16="http://schemas.microsoft.com/office/drawing/2014/main" id="{77D18A7B-C7AE-4F2A-B1D7-4DE00D32E43A}"/>
              </a:ext>
            </a:extLst>
          </p:cNvPr>
          <p:cNvPicPr>
            <a:picLocks noChangeAspect="1"/>
          </p:cNvPicPr>
          <p:nvPr/>
        </p:nvPicPr>
        <p:blipFill>
          <a:blip r:embed="rId3"/>
          <a:stretch>
            <a:fillRect/>
          </a:stretch>
        </p:blipFill>
        <p:spPr>
          <a:xfrm>
            <a:off x="4267200" y="2353633"/>
            <a:ext cx="2504991" cy="1052433"/>
          </a:xfrm>
          <a:prstGeom prst="rect">
            <a:avLst/>
          </a:prstGeom>
        </p:spPr>
      </p:pic>
      <p:sp>
        <p:nvSpPr>
          <p:cNvPr id="8" name="Rectangle 7">
            <a:extLst>
              <a:ext uri="{FF2B5EF4-FFF2-40B4-BE49-F238E27FC236}">
                <a16:creationId xmlns:a16="http://schemas.microsoft.com/office/drawing/2014/main" id="{CF5E992D-57F8-4182-A8E1-C9CE29AE9623}"/>
              </a:ext>
            </a:extLst>
          </p:cNvPr>
          <p:cNvSpPr/>
          <p:nvPr/>
        </p:nvSpPr>
        <p:spPr>
          <a:xfrm>
            <a:off x="1066800" y="4800600"/>
            <a:ext cx="644728" cy="253916"/>
          </a:xfrm>
          <a:prstGeom prst="rect">
            <a:avLst/>
          </a:prstGeom>
        </p:spPr>
        <p:txBody>
          <a:bodyPr wrap="none">
            <a:spAutoFit/>
          </a:bodyPr>
          <a:lstStyle/>
          <a:p>
            <a:r>
              <a:rPr lang="en-US" sz="1050" dirty="0"/>
              <a:t>Q-100 g</a:t>
            </a:r>
          </a:p>
        </p:txBody>
      </p:sp>
      <p:sp>
        <p:nvSpPr>
          <p:cNvPr id="11" name="Rectangle 10">
            <a:extLst>
              <a:ext uri="{FF2B5EF4-FFF2-40B4-BE49-F238E27FC236}">
                <a16:creationId xmlns:a16="http://schemas.microsoft.com/office/drawing/2014/main" id="{D65CE330-7499-4909-8B71-899EBE97804C}"/>
              </a:ext>
            </a:extLst>
          </p:cNvPr>
          <p:cNvSpPr/>
          <p:nvPr/>
        </p:nvSpPr>
        <p:spPr>
          <a:xfrm>
            <a:off x="533400" y="-136916"/>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9" name="Picture 8" descr="Image result for together everyone achieve more">
            <a:extLst>
              <a:ext uri="{FF2B5EF4-FFF2-40B4-BE49-F238E27FC236}">
                <a16:creationId xmlns:a16="http://schemas.microsoft.com/office/drawing/2014/main" id="{5B7ABD48-51B7-4A8D-A3F9-67E90D1F6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300" y="164310"/>
            <a:ext cx="3147862" cy="140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0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irl face wash image">
            <a:extLst>
              <a:ext uri="{FF2B5EF4-FFF2-40B4-BE49-F238E27FC236}">
                <a16:creationId xmlns:a16="http://schemas.microsoft.com/office/drawing/2014/main" id="{99B97B79-0FAC-457E-A57D-46B063F79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289" y="1143000"/>
            <a:ext cx="73152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E57C341-BB2D-49CF-80F1-6C86E4AD7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78" y="1143000"/>
            <a:ext cx="2438400" cy="3661176"/>
          </a:xfrm>
          <a:prstGeom prst="rect">
            <a:avLst/>
          </a:prstGeom>
        </p:spPr>
      </p:pic>
      <p:sp>
        <p:nvSpPr>
          <p:cNvPr id="9" name="Rectangle 8">
            <a:extLst>
              <a:ext uri="{FF2B5EF4-FFF2-40B4-BE49-F238E27FC236}">
                <a16:creationId xmlns:a16="http://schemas.microsoft.com/office/drawing/2014/main" id="{6140C3EB-B250-40B9-A3B7-934854E3C1BA}"/>
              </a:ext>
            </a:extLst>
          </p:cNvPr>
          <p:cNvSpPr/>
          <p:nvPr/>
        </p:nvSpPr>
        <p:spPr>
          <a:xfrm>
            <a:off x="794657" y="4662779"/>
            <a:ext cx="2133600" cy="120981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THE GREEN GOLD</a:t>
            </a:r>
            <a:endParaRPr lang="en-US" dirty="0"/>
          </a:p>
          <a:p>
            <a:pPr algn="ctr"/>
            <a:r>
              <a:rPr lang="en-US" sz="1200" dirty="0"/>
              <a:t>Q-100 g</a:t>
            </a:r>
          </a:p>
          <a:p>
            <a:pPr algn="ctr"/>
            <a:endParaRPr lang="en-US" sz="1200" b="1" dirty="0"/>
          </a:p>
        </p:txBody>
      </p:sp>
      <p:sp>
        <p:nvSpPr>
          <p:cNvPr id="7" name="Rectangle 6">
            <a:extLst>
              <a:ext uri="{FF2B5EF4-FFF2-40B4-BE49-F238E27FC236}">
                <a16:creationId xmlns:a16="http://schemas.microsoft.com/office/drawing/2014/main" id="{C13D1A0C-6C90-4F1B-AE4A-3FE10666A3FC}"/>
              </a:ext>
            </a:extLst>
          </p:cNvPr>
          <p:cNvSpPr/>
          <p:nvPr/>
        </p:nvSpPr>
        <p:spPr>
          <a:xfrm>
            <a:off x="3276600" y="4038600"/>
            <a:ext cx="4572000" cy="1361014"/>
          </a:xfrm>
          <a:prstGeom prst="rect">
            <a:avLst/>
          </a:prstGeom>
        </p:spPr>
        <p:txBody>
          <a:bodyPr>
            <a:spAutoFit/>
          </a:bodyPr>
          <a:lstStyle/>
          <a:p>
            <a:pPr>
              <a:lnSpc>
                <a:spcPct val="107000"/>
              </a:lnSpc>
              <a:spcAft>
                <a:spcPts val="800"/>
              </a:spcAft>
            </a:pPr>
            <a:r>
              <a:rPr lang="en-US" sz="2400"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Effects</a:t>
            </a:r>
            <a:r>
              <a:rPr lang="en-US" sz="24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a:t>
            </a:r>
            <a:r>
              <a:rPr lang="en-US" sz="14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a:t>
            </a:r>
            <a:r>
              <a:rPr lang="en-US" dirty="0">
                <a:solidFill>
                  <a:srgbClr val="000000"/>
                </a:solidFill>
                <a:latin typeface="Agency FB" panose="020B0503020202020204" pitchFamily="34" charset="0"/>
                <a:ea typeface="Calibri" panose="020F0502020204030204" pitchFamily="34" charset="0"/>
                <a:cs typeface="Times New Roman" panose="02020603050405020304" pitchFamily="18" charset="0"/>
              </a:rPr>
              <a:t>moisturizing, whitening, firming skin, shrink pores, oil control, brighten skin, moisturize the skin</a:t>
            </a:r>
            <a:br>
              <a:rPr lang="en-US" dirty="0">
                <a:solidFill>
                  <a:srgbClr val="000000"/>
                </a:solidFill>
                <a:latin typeface="Agency FB" panose="020B0503020202020204" pitchFamily="34" charset="0"/>
                <a:ea typeface="Calibri" panose="020F0502020204030204" pitchFamily="34" charset="0"/>
                <a:cs typeface="Times New Roman" panose="02020603050405020304" pitchFamily="18" charset="0"/>
              </a:rPr>
            </a:br>
            <a:r>
              <a:rPr lang="en-US" dirty="0">
                <a:solidFill>
                  <a:srgbClr val="000000"/>
                </a:solidFill>
                <a:latin typeface="Agency FB" panose="020B0503020202020204" pitchFamily="34" charset="0"/>
                <a:ea typeface="Calibri" panose="020F0502020204030204" pitchFamily="34" charset="0"/>
                <a:cs typeface="Times New Roman" panose="02020603050405020304" pitchFamily="18" charset="0"/>
              </a:rPr>
              <a:t>Aloe Vera essence ,moisturizing shrink pores containment acne natural repair</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logo.png">
            <a:extLst>
              <a:ext uri="{FF2B5EF4-FFF2-40B4-BE49-F238E27FC236}">
                <a16:creationId xmlns:a16="http://schemas.microsoft.com/office/drawing/2014/main" id="{A6C0298C-DBDA-485F-B15A-AA06179A5627}"/>
              </a:ext>
            </a:extLst>
          </p:cNvPr>
          <p:cNvPicPr>
            <a:picLocks noChangeAspect="1"/>
          </p:cNvPicPr>
          <p:nvPr/>
        </p:nvPicPr>
        <p:blipFill>
          <a:blip r:embed="rId4"/>
          <a:stretch>
            <a:fillRect/>
          </a:stretch>
        </p:blipFill>
        <p:spPr>
          <a:xfrm>
            <a:off x="6400800" y="123858"/>
            <a:ext cx="2504991" cy="105243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7A3F41F-D606-40F2-8B36-64114DBE5FC5}"/>
              </a:ext>
            </a:extLst>
          </p:cNvPr>
          <p:cNvSpPr/>
          <p:nvPr/>
        </p:nvSpPr>
        <p:spPr>
          <a:xfrm>
            <a:off x="238209" y="188409"/>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8" name="Picture 8" descr="Image result for together everyone achieve more">
            <a:extLst>
              <a:ext uri="{FF2B5EF4-FFF2-40B4-BE49-F238E27FC236}">
                <a16:creationId xmlns:a16="http://schemas.microsoft.com/office/drawing/2014/main" id="{F4C06B2F-33E0-4D46-86BF-5A5AD2F5F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169739"/>
            <a:ext cx="3147862" cy="140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6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GOOD HEALTH GIRL">
            <a:extLst>
              <a:ext uri="{FF2B5EF4-FFF2-40B4-BE49-F238E27FC236}">
                <a16:creationId xmlns:a16="http://schemas.microsoft.com/office/drawing/2014/main" id="{10ADC730-4EC5-4B8A-8F68-1845B08AA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001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0296EBB-33E2-4827-962C-2AFDC9D8136B}"/>
              </a:ext>
            </a:extLst>
          </p:cNvPr>
          <p:cNvSpPr/>
          <p:nvPr/>
        </p:nvSpPr>
        <p:spPr>
          <a:xfrm>
            <a:off x="228600" y="314183"/>
            <a:ext cx="2133600" cy="120981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b="1" dirty="0"/>
              <a:t>   GREEN LIFE</a:t>
            </a:r>
            <a:endParaRPr lang="en-US" dirty="0"/>
          </a:p>
          <a:p>
            <a:pPr algn="ctr"/>
            <a:endParaRPr lang="en-US" sz="1200" b="1" dirty="0"/>
          </a:p>
        </p:txBody>
      </p:sp>
      <p:sp>
        <p:nvSpPr>
          <p:cNvPr id="3" name="Rectangle 2">
            <a:extLst>
              <a:ext uri="{FF2B5EF4-FFF2-40B4-BE49-F238E27FC236}">
                <a16:creationId xmlns:a16="http://schemas.microsoft.com/office/drawing/2014/main" id="{0E17147A-F660-480A-B7DC-920A08B05C86}"/>
              </a:ext>
            </a:extLst>
          </p:cNvPr>
          <p:cNvSpPr/>
          <p:nvPr/>
        </p:nvSpPr>
        <p:spPr>
          <a:xfrm>
            <a:off x="838200" y="1066800"/>
            <a:ext cx="607859" cy="261610"/>
          </a:xfrm>
          <a:prstGeom prst="rect">
            <a:avLst/>
          </a:prstGeom>
        </p:spPr>
        <p:txBody>
          <a:bodyPr wrap="none">
            <a:spAutoFit/>
          </a:bodyPr>
          <a:lstStyle/>
          <a:p>
            <a:pPr algn="ctr"/>
            <a:r>
              <a:rPr lang="en-US" sz="1100" dirty="0">
                <a:ln w="0"/>
                <a:effectLst>
                  <a:outerShdw blurRad="38100" dist="19050" dir="2700000" algn="tl" rotWithShape="0">
                    <a:schemeClr val="dk1">
                      <a:alpha val="40000"/>
                    </a:schemeClr>
                  </a:outerShdw>
                </a:effectLst>
              </a:rPr>
              <a:t>500 ml</a:t>
            </a:r>
          </a:p>
        </p:txBody>
      </p:sp>
      <p:sp>
        <p:nvSpPr>
          <p:cNvPr id="4" name="Rectangle 3">
            <a:extLst>
              <a:ext uri="{FF2B5EF4-FFF2-40B4-BE49-F238E27FC236}">
                <a16:creationId xmlns:a16="http://schemas.microsoft.com/office/drawing/2014/main" id="{29E6E6D0-DF06-404C-8664-94DC8FFA4ED4}"/>
              </a:ext>
            </a:extLst>
          </p:cNvPr>
          <p:cNvSpPr/>
          <p:nvPr/>
        </p:nvSpPr>
        <p:spPr>
          <a:xfrm>
            <a:off x="238957" y="2157227"/>
            <a:ext cx="4572000" cy="4979953"/>
          </a:xfrm>
          <a:prstGeom prst="rect">
            <a:avLst/>
          </a:prstGeom>
        </p:spPr>
        <p:txBody>
          <a:bodyPr>
            <a:spAutoFit/>
          </a:bodyPr>
          <a:lstStyle/>
          <a:p>
            <a:pPr>
              <a:lnSpc>
                <a:spcPct val="107000"/>
              </a:lnSpc>
              <a:spcAft>
                <a:spcPts val="800"/>
              </a:spcAft>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GREEN LIFE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Detailed Description:</a:t>
            </a:r>
          </a:p>
          <a:p>
            <a:pPr>
              <a:lnSpc>
                <a:spcPct val="107000"/>
              </a:lnSpc>
              <a:spcAft>
                <a:spcPts val="800"/>
              </a:spcAft>
            </a:pPr>
            <a:br>
              <a:rPr lang="en-U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Green Life</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9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women complex is a daily supplement specifically formulated for women. Can assist the body with: Immune function support. Urogenital health support. Gastrointestinal health support. Energy support. Efficacy of support may vary between users,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400" b="1" kern="1800" dirty="0">
                <a:latin typeface="Arial" panose="020B0604020202020204" pitchFamily="34" charset="0"/>
                <a:ea typeface="Times New Roman" panose="02020603050405020304" pitchFamily="18" charset="0"/>
                <a:cs typeface="Times New Roman" panose="02020603050405020304" pitchFamily="18" charset="0"/>
              </a:rPr>
              <a:t>For Women Complex</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Bradley Hand ITC" panose="03070402050302030203" pitchFamily="66" charset="0"/>
                <a:ea typeface="Calibri" panose="020F0502020204030204" pitchFamily="34" charset="0"/>
                <a:cs typeface="Times New Roman" panose="02020603050405020304" pitchFamily="18" charset="0"/>
              </a:rPr>
              <a:t>For Women special combination of vitamins and minerals to help women stay healthy. It can aid the immune system's functions, and gastro-intestinal and uro-genital health too.</a:t>
            </a:r>
            <a:endParaRPr lang="en-US" sz="1400" dirty="0">
              <a:effectLst/>
              <a:latin typeface="Bradley Hand ITC" panose="03070402050302030203" pitchFamily="66" charset="0"/>
              <a:ea typeface="Calibri" panose="020F0502020204030204" pitchFamily="34" charset="0"/>
              <a:cs typeface="Times New Roman" panose="02020603050405020304" pitchFamily="18" charset="0"/>
            </a:endParaRPr>
          </a:p>
        </p:txBody>
      </p:sp>
      <p:pic>
        <p:nvPicPr>
          <p:cNvPr id="9" name="Picture 8" descr="logo.png">
            <a:extLst>
              <a:ext uri="{FF2B5EF4-FFF2-40B4-BE49-F238E27FC236}">
                <a16:creationId xmlns:a16="http://schemas.microsoft.com/office/drawing/2014/main" id="{10DE72A4-800A-4CBF-A41B-6EAD5BC4FA9E}"/>
              </a:ext>
            </a:extLst>
          </p:cNvPr>
          <p:cNvPicPr>
            <a:picLocks noChangeAspect="1"/>
          </p:cNvPicPr>
          <p:nvPr/>
        </p:nvPicPr>
        <p:blipFill>
          <a:blip r:embed="rId3"/>
          <a:stretch>
            <a:fillRect/>
          </a:stretch>
        </p:blipFill>
        <p:spPr>
          <a:xfrm>
            <a:off x="5943600" y="1061621"/>
            <a:ext cx="2504991" cy="1052433"/>
          </a:xfrm>
          <a:prstGeom prst="rect">
            <a:avLst/>
          </a:prstGeom>
        </p:spPr>
      </p:pic>
      <p:sp>
        <p:nvSpPr>
          <p:cNvPr id="6" name="Rectangle 5">
            <a:extLst>
              <a:ext uri="{FF2B5EF4-FFF2-40B4-BE49-F238E27FC236}">
                <a16:creationId xmlns:a16="http://schemas.microsoft.com/office/drawing/2014/main" id="{365AC6BB-90EB-4577-BD0D-4D8721AA5E9D}"/>
              </a:ext>
            </a:extLst>
          </p:cNvPr>
          <p:cNvSpPr/>
          <p:nvPr/>
        </p:nvSpPr>
        <p:spPr>
          <a:xfrm>
            <a:off x="2524957" y="138291"/>
            <a:ext cx="4572000" cy="923330"/>
          </a:xfrm>
          <a:prstGeom prst="rect">
            <a:avLst/>
          </a:prstGeom>
        </p:spPr>
        <p:txBody>
          <a:bodyPr>
            <a:spAutoFit/>
          </a:bodyPr>
          <a:lstStyle/>
          <a:p>
            <a:r>
              <a:rPr lang="en-US" sz="3600" dirty="0">
                <a:latin typeface="Bauhaus 93" panose="04030905020B02020C02" pitchFamily="82" charset="0"/>
              </a:rPr>
              <a:t>Green Back India </a:t>
            </a:r>
            <a:r>
              <a:rPr lang="en-US" b="1" dirty="0">
                <a:latin typeface="Bradley Hand ITC" panose="03070402050302030203" pitchFamily="66" charset="0"/>
              </a:rPr>
              <a:t>the best opportunity once in a life</a:t>
            </a:r>
          </a:p>
        </p:txBody>
      </p:sp>
      <p:pic>
        <p:nvPicPr>
          <p:cNvPr id="8" name="Picture 8" descr="Image result for together everyone achieve more">
            <a:extLst>
              <a:ext uri="{FF2B5EF4-FFF2-40B4-BE49-F238E27FC236}">
                <a16:creationId xmlns:a16="http://schemas.microsoft.com/office/drawing/2014/main" id="{93CD9347-1461-4853-8A20-BEEB9A1A3B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0777" y="2523771"/>
            <a:ext cx="1877011"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046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1546</TotalTime>
  <Words>1339</Words>
  <Application>Microsoft Office PowerPoint</Application>
  <PresentationFormat>On-screen Show (4:3)</PresentationFormat>
  <Paragraphs>267</Paragraphs>
  <Slides>19</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Agency FB</vt:lpstr>
      <vt:lpstr>Arial</vt:lpstr>
      <vt:lpstr>Arial Rounded MT Bold</vt:lpstr>
      <vt:lpstr>Bahnschrift Light</vt:lpstr>
      <vt:lpstr>Baskerville Old Face</vt:lpstr>
      <vt:lpstr>Bauhaus 93</vt:lpstr>
      <vt:lpstr>Bell MT</vt:lpstr>
      <vt:lpstr>Bradley Hand ITC</vt:lpstr>
      <vt:lpstr>Calibri</vt:lpstr>
      <vt:lpstr>Castellar</vt:lpstr>
      <vt:lpstr>Georgia</vt:lpstr>
      <vt:lpstr>Segoe UI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back india</dc:title>
  <dc:creator>Ganpat Sidar</dc:creator>
  <cp:lastModifiedBy>HP</cp:lastModifiedBy>
  <cp:revision>229</cp:revision>
  <dcterms:created xsi:type="dcterms:W3CDTF">2006-08-16T00:00:00Z</dcterms:created>
  <dcterms:modified xsi:type="dcterms:W3CDTF">2019-01-09T15:45:40Z</dcterms:modified>
</cp:coreProperties>
</file>